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75" r:id="rId2"/>
    <p:sldId id="361" r:id="rId3"/>
    <p:sldId id="430" r:id="rId4"/>
    <p:sldId id="427" r:id="rId5"/>
    <p:sldId id="429" r:id="rId6"/>
    <p:sldId id="431" r:id="rId7"/>
    <p:sldId id="428" r:id="rId8"/>
    <p:sldId id="433" r:id="rId9"/>
    <p:sldId id="458" r:id="rId10"/>
    <p:sldId id="434" r:id="rId11"/>
    <p:sldId id="432" r:id="rId12"/>
    <p:sldId id="436" r:id="rId13"/>
    <p:sldId id="435" r:id="rId14"/>
    <p:sldId id="437" r:id="rId15"/>
    <p:sldId id="439" r:id="rId16"/>
    <p:sldId id="442" r:id="rId17"/>
    <p:sldId id="443" r:id="rId18"/>
    <p:sldId id="444" r:id="rId19"/>
    <p:sldId id="445" r:id="rId20"/>
    <p:sldId id="446" r:id="rId21"/>
    <p:sldId id="447" r:id="rId22"/>
    <p:sldId id="450" r:id="rId23"/>
    <p:sldId id="451" r:id="rId24"/>
    <p:sldId id="452" r:id="rId25"/>
    <p:sldId id="454" r:id="rId26"/>
    <p:sldId id="453" r:id="rId27"/>
    <p:sldId id="438" r:id="rId28"/>
    <p:sldId id="374" r:id="rId29"/>
  </p:sldIdLst>
  <p:sldSz cx="10080625" cy="7561263"/>
  <p:notesSz cx="7099300" cy="10234613"/>
  <p:defaultTextStyle>
    <a:defPPr>
      <a:defRPr lang="cs-CZ"/>
    </a:defPPr>
    <a:lvl1pPr algn="l" defTabSz="1006475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503238" indent="-46038" algn="l" defTabSz="1006475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1006475" indent="-92075" algn="l" defTabSz="1006475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511300" indent="-139700" algn="l" defTabSz="1006475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2014538" indent="-185738" algn="l" defTabSz="1006475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382">
          <p15:clr>
            <a:srgbClr val="A4A3A4"/>
          </p15:clr>
        </p15:guide>
        <p15:guide id="2" pos="317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44769A"/>
    <a:srgbClr val="FF3300"/>
    <a:srgbClr val="FFB44C"/>
    <a:srgbClr val="B9C6CF"/>
    <a:srgbClr val="FFD44B"/>
    <a:srgbClr val="AC6200"/>
    <a:srgbClr val="FBCD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1656" y="90"/>
      </p:cViewPr>
      <p:guideLst>
        <p:guide orient="horz" pos="2382"/>
        <p:guide pos="3175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 bwMode="auto">
          <a:xfrm>
            <a:off x="1" y="0"/>
            <a:ext cx="3077085" cy="511486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9041" tIns="49520" rIns="99041" bIns="49520" numCol="1" anchor="t" anchorCtr="0" compatLnSpc="1">
            <a:prstTxWarp prst="textNoShape">
              <a:avLst/>
            </a:prstTxWarp>
          </a:bodyPr>
          <a:lstStyle>
            <a:lvl1pPr defTabSz="1090534">
              <a:defRPr sz="13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 bwMode="auto">
          <a:xfrm>
            <a:off x="4020548" y="0"/>
            <a:ext cx="3077085" cy="511486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9041" tIns="49520" rIns="99041" bIns="49520" numCol="1" anchor="t" anchorCtr="0" compatLnSpc="1">
            <a:prstTxWarp prst="textNoShape">
              <a:avLst/>
            </a:prstTxWarp>
          </a:bodyPr>
          <a:lstStyle>
            <a:lvl1pPr algn="r" defTabSz="1090534">
              <a:defRPr sz="1300"/>
            </a:lvl1pPr>
          </a:lstStyle>
          <a:p>
            <a:pPr>
              <a:defRPr/>
            </a:pPr>
            <a:fld id="{9C10A8D2-DD91-489B-B651-2E5569DADA03}" type="datetimeFigureOut">
              <a:rPr lang="cs-CZ"/>
              <a:pPr>
                <a:defRPr/>
              </a:pPr>
              <a:t>04.06.2019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4" tIns="45717" rIns="91434" bIns="45717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 bwMode="auto">
          <a:xfrm>
            <a:off x="710097" y="4861564"/>
            <a:ext cx="5679107" cy="4605004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9041" tIns="49520" rIns="99041" bIns="495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Kliknutím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  <a:endParaRPr lang="cs-CZ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 bwMode="auto">
          <a:xfrm>
            <a:off x="1" y="9721494"/>
            <a:ext cx="3077085" cy="51148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9041" tIns="49520" rIns="99041" bIns="49520" numCol="1" anchor="b" anchorCtr="0" compatLnSpc="1">
            <a:prstTxWarp prst="textNoShape">
              <a:avLst/>
            </a:prstTxWarp>
          </a:bodyPr>
          <a:lstStyle>
            <a:lvl1pPr defTabSz="1090534">
              <a:defRPr sz="13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 bwMode="auto">
          <a:xfrm>
            <a:off x="4020548" y="9721494"/>
            <a:ext cx="3077085" cy="51148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9041" tIns="49520" rIns="99041" bIns="49520" numCol="1" anchor="b" anchorCtr="0" compatLnSpc="1">
            <a:prstTxWarp prst="textNoShape">
              <a:avLst/>
            </a:prstTxWarp>
          </a:bodyPr>
          <a:lstStyle>
            <a:lvl1pPr algn="r" defTabSz="1090534">
              <a:defRPr sz="1300"/>
            </a:lvl1pPr>
          </a:lstStyle>
          <a:p>
            <a:pPr>
              <a:defRPr/>
            </a:pPr>
            <a:fld id="{BE13A0CD-543B-4A5A-B171-697F6B1C4B0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18039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1006475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503238" algn="l" defTabSz="1006475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1006475" algn="l" defTabSz="1006475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511300" algn="l" defTabSz="1006475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2014538" algn="l" defTabSz="1006475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520086" algn="l" defTabSz="100803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24104" algn="l" defTabSz="100803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28121" algn="l" defTabSz="100803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32138" algn="l" defTabSz="100803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Top!</a:t>
            </a:r>
            <a:endParaRPr lang="cs-CZ" smtClean="0"/>
          </a:p>
        </p:txBody>
      </p:sp>
      <p:sp>
        <p:nvSpPr>
          <p:cNvPr id="17411" name="Zástupný symbol pro číslo snímku 3"/>
          <p:cNvSpPr txBox="1">
            <a:spLocks noGrp="1"/>
          </p:cNvSpPr>
          <p:nvPr/>
        </p:nvSpPr>
        <p:spPr bwMode="auto">
          <a:xfrm>
            <a:off x="4020548" y="9721494"/>
            <a:ext cx="3077085" cy="511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1" tIns="49520" rIns="99041" bIns="49520" anchor="b"/>
          <a:lstStyle/>
          <a:p>
            <a:pPr algn="r" defTabSz="1131729"/>
            <a:fld id="{76E5DE61-D0A2-4207-BA96-A0F748ABCE10}" type="slidenum">
              <a:rPr lang="cs-CZ" sz="1300"/>
              <a:pPr algn="r" defTabSz="1131729"/>
              <a:t>2</a:t>
            </a:fld>
            <a:endParaRPr lang="cs-CZ" sz="130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Top!</a:t>
            </a:r>
            <a:endParaRPr lang="cs-CZ" smtClean="0"/>
          </a:p>
        </p:txBody>
      </p:sp>
      <p:sp>
        <p:nvSpPr>
          <p:cNvPr id="17411" name="Zástupný symbol pro číslo snímku 3"/>
          <p:cNvSpPr txBox="1">
            <a:spLocks noGrp="1"/>
          </p:cNvSpPr>
          <p:nvPr/>
        </p:nvSpPr>
        <p:spPr bwMode="auto">
          <a:xfrm>
            <a:off x="4020548" y="9721494"/>
            <a:ext cx="3077085" cy="511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1" tIns="49520" rIns="99041" bIns="49520" anchor="b"/>
          <a:lstStyle/>
          <a:p>
            <a:pPr algn="r" defTabSz="1131729"/>
            <a:fld id="{76E5DE61-D0A2-4207-BA96-A0F748ABCE10}" type="slidenum">
              <a:rPr lang="cs-CZ" sz="1300"/>
              <a:pPr algn="r" defTabSz="1131729"/>
              <a:t>11</a:t>
            </a:fld>
            <a:endParaRPr lang="cs-CZ" sz="1300" dirty="0"/>
          </a:p>
        </p:txBody>
      </p:sp>
    </p:spTree>
    <p:extLst>
      <p:ext uri="{BB962C8B-B14F-4D97-AF65-F5344CB8AC3E}">
        <p14:creationId xmlns:p14="http://schemas.microsoft.com/office/powerpoint/2010/main" val="6935387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Top!</a:t>
            </a:r>
            <a:endParaRPr lang="cs-CZ" smtClean="0"/>
          </a:p>
        </p:txBody>
      </p:sp>
      <p:sp>
        <p:nvSpPr>
          <p:cNvPr id="17411" name="Zástupný symbol pro číslo snímku 3"/>
          <p:cNvSpPr txBox="1">
            <a:spLocks noGrp="1"/>
          </p:cNvSpPr>
          <p:nvPr/>
        </p:nvSpPr>
        <p:spPr bwMode="auto">
          <a:xfrm>
            <a:off x="4020548" y="9721494"/>
            <a:ext cx="3077085" cy="511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1" tIns="49520" rIns="99041" bIns="49520" anchor="b"/>
          <a:lstStyle/>
          <a:p>
            <a:pPr algn="r" defTabSz="1131729"/>
            <a:fld id="{76E5DE61-D0A2-4207-BA96-A0F748ABCE10}" type="slidenum">
              <a:rPr lang="cs-CZ" sz="1300"/>
              <a:pPr algn="r" defTabSz="1131729"/>
              <a:t>12</a:t>
            </a:fld>
            <a:endParaRPr lang="cs-CZ" sz="1300" dirty="0"/>
          </a:p>
        </p:txBody>
      </p:sp>
    </p:spTree>
    <p:extLst>
      <p:ext uri="{BB962C8B-B14F-4D97-AF65-F5344CB8AC3E}">
        <p14:creationId xmlns:p14="http://schemas.microsoft.com/office/powerpoint/2010/main" val="15833557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Top!</a:t>
            </a:r>
            <a:endParaRPr lang="cs-CZ" smtClean="0"/>
          </a:p>
        </p:txBody>
      </p:sp>
      <p:sp>
        <p:nvSpPr>
          <p:cNvPr id="17411" name="Zástupný symbol pro číslo snímku 3"/>
          <p:cNvSpPr txBox="1">
            <a:spLocks noGrp="1"/>
          </p:cNvSpPr>
          <p:nvPr/>
        </p:nvSpPr>
        <p:spPr bwMode="auto">
          <a:xfrm>
            <a:off x="4020548" y="9721494"/>
            <a:ext cx="3077085" cy="511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1" tIns="49520" rIns="99041" bIns="49520" anchor="b"/>
          <a:lstStyle/>
          <a:p>
            <a:pPr algn="r" defTabSz="1131729"/>
            <a:fld id="{76E5DE61-D0A2-4207-BA96-A0F748ABCE10}" type="slidenum">
              <a:rPr lang="cs-CZ" sz="1300"/>
              <a:pPr algn="r" defTabSz="1131729"/>
              <a:t>13</a:t>
            </a:fld>
            <a:endParaRPr lang="cs-CZ" sz="1300" dirty="0"/>
          </a:p>
        </p:txBody>
      </p:sp>
    </p:spTree>
    <p:extLst>
      <p:ext uri="{BB962C8B-B14F-4D97-AF65-F5344CB8AC3E}">
        <p14:creationId xmlns:p14="http://schemas.microsoft.com/office/powerpoint/2010/main" val="11857667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Top!</a:t>
            </a:r>
            <a:endParaRPr lang="cs-CZ" smtClean="0"/>
          </a:p>
        </p:txBody>
      </p:sp>
      <p:sp>
        <p:nvSpPr>
          <p:cNvPr id="17411" name="Zástupný symbol pro číslo snímku 3"/>
          <p:cNvSpPr txBox="1">
            <a:spLocks noGrp="1"/>
          </p:cNvSpPr>
          <p:nvPr/>
        </p:nvSpPr>
        <p:spPr bwMode="auto">
          <a:xfrm>
            <a:off x="4020548" y="9721494"/>
            <a:ext cx="3077085" cy="511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1" tIns="49520" rIns="99041" bIns="49520" anchor="b"/>
          <a:lstStyle/>
          <a:p>
            <a:pPr algn="r" defTabSz="1131729"/>
            <a:fld id="{76E5DE61-D0A2-4207-BA96-A0F748ABCE10}" type="slidenum">
              <a:rPr lang="cs-CZ" sz="1300"/>
              <a:pPr algn="r" defTabSz="1131729"/>
              <a:t>14</a:t>
            </a:fld>
            <a:endParaRPr lang="cs-CZ" sz="1300" dirty="0"/>
          </a:p>
        </p:txBody>
      </p:sp>
    </p:spTree>
    <p:extLst>
      <p:ext uri="{BB962C8B-B14F-4D97-AF65-F5344CB8AC3E}">
        <p14:creationId xmlns:p14="http://schemas.microsoft.com/office/powerpoint/2010/main" val="42376876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Top!</a:t>
            </a:r>
            <a:endParaRPr lang="cs-CZ" smtClean="0"/>
          </a:p>
        </p:txBody>
      </p:sp>
      <p:sp>
        <p:nvSpPr>
          <p:cNvPr id="17411" name="Zástupný symbol pro číslo snímku 3"/>
          <p:cNvSpPr txBox="1">
            <a:spLocks noGrp="1"/>
          </p:cNvSpPr>
          <p:nvPr/>
        </p:nvSpPr>
        <p:spPr bwMode="auto">
          <a:xfrm>
            <a:off x="4020548" y="9721494"/>
            <a:ext cx="3077085" cy="511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1" tIns="49520" rIns="99041" bIns="49520" anchor="b"/>
          <a:lstStyle/>
          <a:p>
            <a:pPr algn="r" defTabSz="1131729"/>
            <a:fld id="{76E5DE61-D0A2-4207-BA96-A0F748ABCE10}" type="slidenum">
              <a:rPr lang="cs-CZ" sz="1300"/>
              <a:pPr algn="r" defTabSz="1131729"/>
              <a:t>15</a:t>
            </a:fld>
            <a:endParaRPr lang="cs-CZ" sz="1300" dirty="0"/>
          </a:p>
        </p:txBody>
      </p:sp>
    </p:spTree>
    <p:extLst>
      <p:ext uri="{BB962C8B-B14F-4D97-AF65-F5344CB8AC3E}">
        <p14:creationId xmlns:p14="http://schemas.microsoft.com/office/powerpoint/2010/main" val="27062743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Top!</a:t>
            </a:r>
            <a:endParaRPr lang="cs-CZ" smtClean="0"/>
          </a:p>
        </p:txBody>
      </p:sp>
      <p:sp>
        <p:nvSpPr>
          <p:cNvPr id="17411" name="Zástupný symbol pro číslo snímku 3"/>
          <p:cNvSpPr txBox="1">
            <a:spLocks noGrp="1"/>
          </p:cNvSpPr>
          <p:nvPr/>
        </p:nvSpPr>
        <p:spPr bwMode="auto">
          <a:xfrm>
            <a:off x="4020548" y="9721494"/>
            <a:ext cx="3077085" cy="511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1" tIns="49520" rIns="99041" bIns="49520" anchor="b"/>
          <a:lstStyle/>
          <a:p>
            <a:pPr algn="r" defTabSz="1131729"/>
            <a:fld id="{76E5DE61-D0A2-4207-BA96-A0F748ABCE10}" type="slidenum">
              <a:rPr lang="cs-CZ" sz="1300"/>
              <a:pPr algn="r" defTabSz="1131729"/>
              <a:t>16</a:t>
            </a:fld>
            <a:endParaRPr lang="cs-CZ" sz="1300" dirty="0"/>
          </a:p>
        </p:txBody>
      </p:sp>
    </p:spTree>
    <p:extLst>
      <p:ext uri="{BB962C8B-B14F-4D97-AF65-F5344CB8AC3E}">
        <p14:creationId xmlns:p14="http://schemas.microsoft.com/office/powerpoint/2010/main" val="22993216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Top!</a:t>
            </a:r>
            <a:endParaRPr lang="cs-CZ" smtClean="0"/>
          </a:p>
        </p:txBody>
      </p:sp>
      <p:sp>
        <p:nvSpPr>
          <p:cNvPr id="17411" name="Zástupný symbol pro číslo snímku 3"/>
          <p:cNvSpPr txBox="1">
            <a:spLocks noGrp="1"/>
          </p:cNvSpPr>
          <p:nvPr/>
        </p:nvSpPr>
        <p:spPr bwMode="auto">
          <a:xfrm>
            <a:off x="4020548" y="9721494"/>
            <a:ext cx="3077085" cy="511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1" tIns="49520" rIns="99041" bIns="49520" anchor="b"/>
          <a:lstStyle/>
          <a:p>
            <a:pPr algn="r" defTabSz="1131729"/>
            <a:fld id="{76E5DE61-D0A2-4207-BA96-A0F748ABCE10}" type="slidenum">
              <a:rPr lang="cs-CZ" sz="1300"/>
              <a:pPr algn="r" defTabSz="1131729"/>
              <a:t>17</a:t>
            </a:fld>
            <a:endParaRPr lang="cs-CZ" sz="1300" dirty="0"/>
          </a:p>
        </p:txBody>
      </p:sp>
    </p:spTree>
    <p:extLst>
      <p:ext uri="{BB962C8B-B14F-4D97-AF65-F5344CB8AC3E}">
        <p14:creationId xmlns:p14="http://schemas.microsoft.com/office/powerpoint/2010/main" val="3534589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Top!</a:t>
            </a:r>
            <a:endParaRPr lang="cs-CZ" smtClean="0"/>
          </a:p>
        </p:txBody>
      </p:sp>
      <p:sp>
        <p:nvSpPr>
          <p:cNvPr id="17411" name="Zástupný symbol pro číslo snímku 3"/>
          <p:cNvSpPr txBox="1">
            <a:spLocks noGrp="1"/>
          </p:cNvSpPr>
          <p:nvPr/>
        </p:nvSpPr>
        <p:spPr bwMode="auto">
          <a:xfrm>
            <a:off x="4020548" y="9721494"/>
            <a:ext cx="3077085" cy="511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1" tIns="49520" rIns="99041" bIns="49520" anchor="b"/>
          <a:lstStyle/>
          <a:p>
            <a:pPr algn="r" defTabSz="1131729"/>
            <a:fld id="{76E5DE61-D0A2-4207-BA96-A0F748ABCE10}" type="slidenum">
              <a:rPr lang="cs-CZ" sz="1300"/>
              <a:pPr algn="r" defTabSz="1131729"/>
              <a:t>18</a:t>
            </a:fld>
            <a:endParaRPr lang="cs-CZ" sz="1300" dirty="0"/>
          </a:p>
        </p:txBody>
      </p:sp>
    </p:spTree>
    <p:extLst>
      <p:ext uri="{BB962C8B-B14F-4D97-AF65-F5344CB8AC3E}">
        <p14:creationId xmlns:p14="http://schemas.microsoft.com/office/powerpoint/2010/main" val="4829781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Top!</a:t>
            </a:r>
            <a:endParaRPr lang="cs-CZ" smtClean="0"/>
          </a:p>
        </p:txBody>
      </p:sp>
      <p:sp>
        <p:nvSpPr>
          <p:cNvPr id="17411" name="Zástupný symbol pro číslo snímku 3"/>
          <p:cNvSpPr txBox="1">
            <a:spLocks noGrp="1"/>
          </p:cNvSpPr>
          <p:nvPr/>
        </p:nvSpPr>
        <p:spPr bwMode="auto">
          <a:xfrm>
            <a:off x="4020548" y="9721494"/>
            <a:ext cx="3077085" cy="511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1" tIns="49520" rIns="99041" bIns="49520" anchor="b"/>
          <a:lstStyle/>
          <a:p>
            <a:pPr algn="r" defTabSz="1131729"/>
            <a:fld id="{76E5DE61-D0A2-4207-BA96-A0F748ABCE10}" type="slidenum">
              <a:rPr lang="cs-CZ" sz="1300"/>
              <a:pPr algn="r" defTabSz="1131729"/>
              <a:t>19</a:t>
            </a:fld>
            <a:endParaRPr lang="cs-CZ" sz="1300" dirty="0"/>
          </a:p>
        </p:txBody>
      </p:sp>
    </p:spTree>
    <p:extLst>
      <p:ext uri="{BB962C8B-B14F-4D97-AF65-F5344CB8AC3E}">
        <p14:creationId xmlns:p14="http://schemas.microsoft.com/office/powerpoint/2010/main" val="15311678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Top!</a:t>
            </a:r>
            <a:endParaRPr lang="cs-CZ" smtClean="0"/>
          </a:p>
        </p:txBody>
      </p:sp>
      <p:sp>
        <p:nvSpPr>
          <p:cNvPr id="17411" name="Zástupný symbol pro číslo snímku 3"/>
          <p:cNvSpPr txBox="1">
            <a:spLocks noGrp="1"/>
          </p:cNvSpPr>
          <p:nvPr/>
        </p:nvSpPr>
        <p:spPr bwMode="auto">
          <a:xfrm>
            <a:off x="4020548" y="9721494"/>
            <a:ext cx="3077085" cy="511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1" tIns="49520" rIns="99041" bIns="49520" anchor="b"/>
          <a:lstStyle/>
          <a:p>
            <a:pPr algn="r" defTabSz="1131729"/>
            <a:fld id="{76E5DE61-D0A2-4207-BA96-A0F748ABCE10}" type="slidenum">
              <a:rPr lang="cs-CZ" sz="1300"/>
              <a:pPr algn="r" defTabSz="1131729"/>
              <a:t>20</a:t>
            </a:fld>
            <a:endParaRPr lang="cs-CZ" sz="1300" dirty="0"/>
          </a:p>
        </p:txBody>
      </p:sp>
    </p:spTree>
    <p:extLst>
      <p:ext uri="{BB962C8B-B14F-4D97-AF65-F5344CB8AC3E}">
        <p14:creationId xmlns:p14="http://schemas.microsoft.com/office/powerpoint/2010/main" val="2187152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Top!</a:t>
            </a:r>
            <a:endParaRPr lang="cs-CZ" smtClean="0"/>
          </a:p>
        </p:txBody>
      </p:sp>
      <p:sp>
        <p:nvSpPr>
          <p:cNvPr id="17411" name="Zástupný symbol pro číslo snímku 3"/>
          <p:cNvSpPr txBox="1">
            <a:spLocks noGrp="1"/>
          </p:cNvSpPr>
          <p:nvPr/>
        </p:nvSpPr>
        <p:spPr bwMode="auto">
          <a:xfrm>
            <a:off x="4020548" y="9721494"/>
            <a:ext cx="3077085" cy="511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1" tIns="49520" rIns="99041" bIns="49520" anchor="b"/>
          <a:lstStyle/>
          <a:p>
            <a:pPr algn="r" defTabSz="1131729"/>
            <a:fld id="{76E5DE61-D0A2-4207-BA96-A0F748ABCE10}" type="slidenum">
              <a:rPr lang="cs-CZ" sz="1300"/>
              <a:pPr algn="r" defTabSz="1131729"/>
              <a:t>3</a:t>
            </a:fld>
            <a:endParaRPr lang="cs-CZ" sz="1300" dirty="0"/>
          </a:p>
        </p:txBody>
      </p:sp>
    </p:spTree>
    <p:extLst>
      <p:ext uri="{BB962C8B-B14F-4D97-AF65-F5344CB8AC3E}">
        <p14:creationId xmlns:p14="http://schemas.microsoft.com/office/powerpoint/2010/main" val="24967216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Top!</a:t>
            </a:r>
            <a:endParaRPr lang="cs-CZ" smtClean="0"/>
          </a:p>
        </p:txBody>
      </p:sp>
      <p:sp>
        <p:nvSpPr>
          <p:cNvPr id="17411" name="Zástupný symbol pro číslo snímku 3"/>
          <p:cNvSpPr txBox="1">
            <a:spLocks noGrp="1"/>
          </p:cNvSpPr>
          <p:nvPr/>
        </p:nvSpPr>
        <p:spPr bwMode="auto">
          <a:xfrm>
            <a:off x="4020548" y="9721494"/>
            <a:ext cx="3077085" cy="511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1" tIns="49520" rIns="99041" bIns="49520" anchor="b"/>
          <a:lstStyle/>
          <a:p>
            <a:pPr algn="r" defTabSz="1131729"/>
            <a:fld id="{76E5DE61-D0A2-4207-BA96-A0F748ABCE10}" type="slidenum">
              <a:rPr lang="cs-CZ" sz="1300"/>
              <a:pPr algn="r" defTabSz="1131729"/>
              <a:t>21</a:t>
            </a:fld>
            <a:endParaRPr lang="cs-CZ" sz="1300" dirty="0"/>
          </a:p>
        </p:txBody>
      </p:sp>
    </p:spTree>
    <p:extLst>
      <p:ext uri="{BB962C8B-B14F-4D97-AF65-F5344CB8AC3E}">
        <p14:creationId xmlns:p14="http://schemas.microsoft.com/office/powerpoint/2010/main" val="31744045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Top!</a:t>
            </a:r>
            <a:endParaRPr lang="cs-CZ" smtClean="0"/>
          </a:p>
        </p:txBody>
      </p:sp>
      <p:sp>
        <p:nvSpPr>
          <p:cNvPr id="17411" name="Zástupný symbol pro číslo snímku 3"/>
          <p:cNvSpPr txBox="1">
            <a:spLocks noGrp="1"/>
          </p:cNvSpPr>
          <p:nvPr/>
        </p:nvSpPr>
        <p:spPr bwMode="auto">
          <a:xfrm>
            <a:off x="4020548" y="9721494"/>
            <a:ext cx="3077085" cy="511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1" tIns="49520" rIns="99041" bIns="49520" anchor="b"/>
          <a:lstStyle/>
          <a:p>
            <a:pPr algn="r" defTabSz="1131729"/>
            <a:fld id="{76E5DE61-D0A2-4207-BA96-A0F748ABCE10}" type="slidenum">
              <a:rPr lang="cs-CZ" sz="1300"/>
              <a:pPr algn="r" defTabSz="1131729"/>
              <a:t>22</a:t>
            </a:fld>
            <a:endParaRPr lang="cs-CZ" sz="1300" dirty="0"/>
          </a:p>
        </p:txBody>
      </p:sp>
    </p:spTree>
    <p:extLst>
      <p:ext uri="{BB962C8B-B14F-4D97-AF65-F5344CB8AC3E}">
        <p14:creationId xmlns:p14="http://schemas.microsoft.com/office/powerpoint/2010/main" val="41475188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Top!</a:t>
            </a:r>
            <a:endParaRPr lang="cs-CZ" smtClean="0"/>
          </a:p>
        </p:txBody>
      </p:sp>
      <p:sp>
        <p:nvSpPr>
          <p:cNvPr id="17411" name="Zástupný symbol pro číslo snímku 3"/>
          <p:cNvSpPr txBox="1">
            <a:spLocks noGrp="1"/>
          </p:cNvSpPr>
          <p:nvPr/>
        </p:nvSpPr>
        <p:spPr bwMode="auto">
          <a:xfrm>
            <a:off x="4020548" y="9721494"/>
            <a:ext cx="3077085" cy="511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1" tIns="49520" rIns="99041" bIns="49520" anchor="b"/>
          <a:lstStyle/>
          <a:p>
            <a:pPr algn="r" defTabSz="1131729"/>
            <a:fld id="{76E5DE61-D0A2-4207-BA96-A0F748ABCE10}" type="slidenum">
              <a:rPr lang="cs-CZ" sz="1300"/>
              <a:pPr algn="r" defTabSz="1131729"/>
              <a:t>23</a:t>
            </a:fld>
            <a:endParaRPr lang="cs-CZ" sz="1300" dirty="0"/>
          </a:p>
        </p:txBody>
      </p:sp>
    </p:spTree>
    <p:extLst>
      <p:ext uri="{BB962C8B-B14F-4D97-AF65-F5344CB8AC3E}">
        <p14:creationId xmlns:p14="http://schemas.microsoft.com/office/powerpoint/2010/main" val="3076407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Top!</a:t>
            </a:r>
            <a:endParaRPr lang="cs-CZ" smtClean="0"/>
          </a:p>
        </p:txBody>
      </p:sp>
      <p:sp>
        <p:nvSpPr>
          <p:cNvPr id="17411" name="Zástupný symbol pro číslo snímku 3"/>
          <p:cNvSpPr txBox="1">
            <a:spLocks noGrp="1"/>
          </p:cNvSpPr>
          <p:nvPr/>
        </p:nvSpPr>
        <p:spPr bwMode="auto">
          <a:xfrm>
            <a:off x="4020548" y="9721494"/>
            <a:ext cx="3077085" cy="511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1" tIns="49520" rIns="99041" bIns="49520" anchor="b"/>
          <a:lstStyle/>
          <a:p>
            <a:pPr algn="r" defTabSz="1131729"/>
            <a:fld id="{76E5DE61-D0A2-4207-BA96-A0F748ABCE10}" type="slidenum">
              <a:rPr lang="cs-CZ" sz="1300"/>
              <a:pPr algn="r" defTabSz="1131729"/>
              <a:t>24</a:t>
            </a:fld>
            <a:endParaRPr lang="cs-CZ" sz="1300" dirty="0"/>
          </a:p>
        </p:txBody>
      </p:sp>
    </p:spTree>
    <p:extLst>
      <p:ext uri="{BB962C8B-B14F-4D97-AF65-F5344CB8AC3E}">
        <p14:creationId xmlns:p14="http://schemas.microsoft.com/office/powerpoint/2010/main" val="36256800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Top!</a:t>
            </a:r>
            <a:endParaRPr lang="cs-CZ" smtClean="0"/>
          </a:p>
        </p:txBody>
      </p:sp>
      <p:sp>
        <p:nvSpPr>
          <p:cNvPr id="17411" name="Zástupný symbol pro číslo snímku 3"/>
          <p:cNvSpPr txBox="1">
            <a:spLocks noGrp="1"/>
          </p:cNvSpPr>
          <p:nvPr/>
        </p:nvSpPr>
        <p:spPr bwMode="auto">
          <a:xfrm>
            <a:off x="4020548" y="9721494"/>
            <a:ext cx="3077085" cy="511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1" tIns="49520" rIns="99041" bIns="49520" anchor="b"/>
          <a:lstStyle/>
          <a:p>
            <a:pPr algn="r" defTabSz="1131729"/>
            <a:fld id="{76E5DE61-D0A2-4207-BA96-A0F748ABCE10}" type="slidenum">
              <a:rPr lang="cs-CZ" sz="1300"/>
              <a:pPr algn="r" defTabSz="1131729"/>
              <a:t>25</a:t>
            </a:fld>
            <a:endParaRPr lang="cs-CZ" sz="1300" dirty="0"/>
          </a:p>
        </p:txBody>
      </p:sp>
    </p:spTree>
    <p:extLst>
      <p:ext uri="{BB962C8B-B14F-4D97-AF65-F5344CB8AC3E}">
        <p14:creationId xmlns:p14="http://schemas.microsoft.com/office/powerpoint/2010/main" val="40899894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Top!</a:t>
            </a:r>
            <a:endParaRPr lang="cs-CZ" smtClean="0"/>
          </a:p>
        </p:txBody>
      </p:sp>
      <p:sp>
        <p:nvSpPr>
          <p:cNvPr id="17411" name="Zástupný symbol pro číslo snímku 3"/>
          <p:cNvSpPr txBox="1">
            <a:spLocks noGrp="1"/>
          </p:cNvSpPr>
          <p:nvPr/>
        </p:nvSpPr>
        <p:spPr bwMode="auto">
          <a:xfrm>
            <a:off x="4020548" y="9721494"/>
            <a:ext cx="3077085" cy="511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1" tIns="49520" rIns="99041" bIns="49520" anchor="b"/>
          <a:lstStyle/>
          <a:p>
            <a:pPr algn="r" defTabSz="1131729"/>
            <a:fld id="{76E5DE61-D0A2-4207-BA96-A0F748ABCE10}" type="slidenum">
              <a:rPr lang="cs-CZ" sz="1300"/>
              <a:pPr algn="r" defTabSz="1131729"/>
              <a:t>26</a:t>
            </a:fld>
            <a:endParaRPr lang="cs-CZ" sz="1300" dirty="0"/>
          </a:p>
        </p:txBody>
      </p:sp>
    </p:spTree>
    <p:extLst>
      <p:ext uri="{BB962C8B-B14F-4D97-AF65-F5344CB8AC3E}">
        <p14:creationId xmlns:p14="http://schemas.microsoft.com/office/powerpoint/2010/main" val="21655283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Top!</a:t>
            </a:r>
            <a:endParaRPr lang="cs-CZ" smtClean="0"/>
          </a:p>
        </p:txBody>
      </p:sp>
      <p:sp>
        <p:nvSpPr>
          <p:cNvPr id="17411" name="Zástupný symbol pro číslo snímku 3"/>
          <p:cNvSpPr txBox="1">
            <a:spLocks noGrp="1"/>
          </p:cNvSpPr>
          <p:nvPr/>
        </p:nvSpPr>
        <p:spPr bwMode="auto">
          <a:xfrm>
            <a:off x="4020548" y="9721494"/>
            <a:ext cx="3077085" cy="511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1" tIns="49520" rIns="99041" bIns="49520" anchor="b"/>
          <a:lstStyle/>
          <a:p>
            <a:pPr algn="r" defTabSz="1131729"/>
            <a:fld id="{76E5DE61-D0A2-4207-BA96-A0F748ABCE10}" type="slidenum">
              <a:rPr lang="cs-CZ" sz="1300"/>
              <a:pPr algn="r" defTabSz="1131729"/>
              <a:t>27</a:t>
            </a:fld>
            <a:endParaRPr lang="cs-CZ" sz="1300" dirty="0"/>
          </a:p>
        </p:txBody>
      </p:sp>
    </p:spTree>
    <p:extLst>
      <p:ext uri="{BB962C8B-B14F-4D97-AF65-F5344CB8AC3E}">
        <p14:creationId xmlns:p14="http://schemas.microsoft.com/office/powerpoint/2010/main" val="5036589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Top!</a:t>
            </a:r>
            <a:endParaRPr lang="cs-CZ" dirty="0" smtClean="0"/>
          </a:p>
        </p:txBody>
      </p:sp>
      <p:sp>
        <p:nvSpPr>
          <p:cNvPr id="17411" name="Zástupný symbol pro číslo snímku 3"/>
          <p:cNvSpPr txBox="1">
            <a:spLocks noGrp="1"/>
          </p:cNvSpPr>
          <p:nvPr/>
        </p:nvSpPr>
        <p:spPr bwMode="auto">
          <a:xfrm>
            <a:off x="4020548" y="9721494"/>
            <a:ext cx="3077085" cy="511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1" tIns="49520" rIns="99041" bIns="49520" anchor="b"/>
          <a:lstStyle/>
          <a:p>
            <a:pPr algn="r" defTabSz="1131729"/>
            <a:fld id="{76E5DE61-D0A2-4207-BA96-A0F748ABCE10}" type="slidenum">
              <a:rPr lang="cs-CZ" sz="1300"/>
              <a:pPr algn="r" defTabSz="1131729"/>
              <a:t>28</a:t>
            </a:fld>
            <a:endParaRPr lang="cs-CZ" sz="13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Top!</a:t>
            </a:r>
            <a:endParaRPr lang="cs-CZ" smtClean="0"/>
          </a:p>
        </p:txBody>
      </p:sp>
      <p:sp>
        <p:nvSpPr>
          <p:cNvPr id="17411" name="Zástupný symbol pro číslo snímku 3"/>
          <p:cNvSpPr txBox="1">
            <a:spLocks noGrp="1"/>
          </p:cNvSpPr>
          <p:nvPr/>
        </p:nvSpPr>
        <p:spPr bwMode="auto">
          <a:xfrm>
            <a:off x="4020548" y="9721494"/>
            <a:ext cx="3077085" cy="511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1" tIns="49520" rIns="99041" bIns="49520" anchor="b"/>
          <a:lstStyle/>
          <a:p>
            <a:pPr algn="r" defTabSz="1131729"/>
            <a:fld id="{76E5DE61-D0A2-4207-BA96-A0F748ABCE10}" type="slidenum">
              <a:rPr lang="cs-CZ" sz="1300"/>
              <a:pPr algn="r" defTabSz="1131729"/>
              <a:t>4</a:t>
            </a:fld>
            <a:endParaRPr lang="cs-CZ" sz="1300" dirty="0"/>
          </a:p>
        </p:txBody>
      </p:sp>
    </p:spTree>
    <p:extLst>
      <p:ext uri="{BB962C8B-B14F-4D97-AF65-F5344CB8AC3E}">
        <p14:creationId xmlns:p14="http://schemas.microsoft.com/office/powerpoint/2010/main" val="2258107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Top!</a:t>
            </a:r>
            <a:endParaRPr lang="cs-CZ" smtClean="0"/>
          </a:p>
        </p:txBody>
      </p:sp>
      <p:sp>
        <p:nvSpPr>
          <p:cNvPr id="17411" name="Zástupný symbol pro číslo snímku 3"/>
          <p:cNvSpPr txBox="1">
            <a:spLocks noGrp="1"/>
          </p:cNvSpPr>
          <p:nvPr/>
        </p:nvSpPr>
        <p:spPr bwMode="auto">
          <a:xfrm>
            <a:off x="4020548" y="9721494"/>
            <a:ext cx="3077085" cy="511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1" tIns="49520" rIns="99041" bIns="49520" anchor="b"/>
          <a:lstStyle/>
          <a:p>
            <a:pPr algn="r" defTabSz="1131729"/>
            <a:fld id="{76E5DE61-D0A2-4207-BA96-A0F748ABCE10}" type="slidenum">
              <a:rPr lang="cs-CZ" sz="1300"/>
              <a:pPr algn="r" defTabSz="1131729"/>
              <a:t>5</a:t>
            </a:fld>
            <a:endParaRPr lang="cs-CZ" sz="1300" dirty="0"/>
          </a:p>
        </p:txBody>
      </p:sp>
    </p:spTree>
    <p:extLst>
      <p:ext uri="{BB962C8B-B14F-4D97-AF65-F5344CB8AC3E}">
        <p14:creationId xmlns:p14="http://schemas.microsoft.com/office/powerpoint/2010/main" val="24391224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Top!</a:t>
            </a:r>
            <a:endParaRPr lang="cs-CZ" smtClean="0"/>
          </a:p>
        </p:txBody>
      </p:sp>
      <p:sp>
        <p:nvSpPr>
          <p:cNvPr id="17411" name="Zástupný symbol pro číslo snímku 3"/>
          <p:cNvSpPr txBox="1">
            <a:spLocks noGrp="1"/>
          </p:cNvSpPr>
          <p:nvPr/>
        </p:nvSpPr>
        <p:spPr bwMode="auto">
          <a:xfrm>
            <a:off x="4020548" y="9721494"/>
            <a:ext cx="3077085" cy="511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1" tIns="49520" rIns="99041" bIns="49520" anchor="b"/>
          <a:lstStyle/>
          <a:p>
            <a:pPr algn="r" defTabSz="1131729"/>
            <a:fld id="{76E5DE61-D0A2-4207-BA96-A0F748ABCE10}" type="slidenum">
              <a:rPr lang="cs-CZ" sz="1300"/>
              <a:pPr algn="r" defTabSz="1131729"/>
              <a:t>6</a:t>
            </a:fld>
            <a:endParaRPr lang="cs-CZ" sz="1300" dirty="0"/>
          </a:p>
        </p:txBody>
      </p:sp>
    </p:spTree>
    <p:extLst>
      <p:ext uri="{BB962C8B-B14F-4D97-AF65-F5344CB8AC3E}">
        <p14:creationId xmlns:p14="http://schemas.microsoft.com/office/powerpoint/2010/main" val="12174926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Top!</a:t>
            </a:r>
            <a:endParaRPr lang="cs-CZ" smtClean="0"/>
          </a:p>
        </p:txBody>
      </p:sp>
      <p:sp>
        <p:nvSpPr>
          <p:cNvPr id="17411" name="Zástupný symbol pro číslo snímku 3"/>
          <p:cNvSpPr txBox="1">
            <a:spLocks noGrp="1"/>
          </p:cNvSpPr>
          <p:nvPr/>
        </p:nvSpPr>
        <p:spPr bwMode="auto">
          <a:xfrm>
            <a:off x="4020548" y="9721494"/>
            <a:ext cx="3077085" cy="511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1" tIns="49520" rIns="99041" bIns="49520" anchor="b"/>
          <a:lstStyle/>
          <a:p>
            <a:pPr algn="r" defTabSz="1131729"/>
            <a:fld id="{76E5DE61-D0A2-4207-BA96-A0F748ABCE10}" type="slidenum">
              <a:rPr lang="cs-CZ" sz="1300"/>
              <a:pPr algn="r" defTabSz="1131729"/>
              <a:t>7</a:t>
            </a:fld>
            <a:endParaRPr lang="cs-CZ" sz="1300" dirty="0"/>
          </a:p>
        </p:txBody>
      </p:sp>
    </p:spTree>
    <p:extLst>
      <p:ext uri="{BB962C8B-B14F-4D97-AF65-F5344CB8AC3E}">
        <p14:creationId xmlns:p14="http://schemas.microsoft.com/office/powerpoint/2010/main" val="22641139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Top!</a:t>
            </a:r>
            <a:endParaRPr lang="cs-CZ" smtClean="0"/>
          </a:p>
        </p:txBody>
      </p:sp>
      <p:sp>
        <p:nvSpPr>
          <p:cNvPr id="17411" name="Zástupný symbol pro číslo snímku 3"/>
          <p:cNvSpPr txBox="1">
            <a:spLocks noGrp="1"/>
          </p:cNvSpPr>
          <p:nvPr/>
        </p:nvSpPr>
        <p:spPr bwMode="auto">
          <a:xfrm>
            <a:off x="4020548" y="9721494"/>
            <a:ext cx="3077085" cy="511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1" tIns="49520" rIns="99041" bIns="49520" anchor="b"/>
          <a:lstStyle/>
          <a:p>
            <a:pPr algn="r" defTabSz="1131729"/>
            <a:fld id="{76E5DE61-D0A2-4207-BA96-A0F748ABCE10}" type="slidenum">
              <a:rPr lang="cs-CZ" sz="1300"/>
              <a:pPr algn="r" defTabSz="1131729"/>
              <a:t>8</a:t>
            </a:fld>
            <a:endParaRPr lang="cs-CZ" sz="1300" dirty="0"/>
          </a:p>
        </p:txBody>
      </p:sp>
    </p:spTree>
    <p:extLst>
      <p:ext uri="{BB962C8B-B14F-4D97-AF65-F5344CB8AC3E}">
        <p14:creationId xmlns:p14="http://schemas.microsoft.com/office/powerpoint/2010/main" val="32564554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Top!</a:t>
            </a:r>
            <a:endParaRPr lang="cs-CZ" smtClean="0"/>
          </a:p>
        </p:txBody>
      </p:sp>
      <p:sp>
        <p:nvSpPr>
          <p:cNvPr id="17411" name="Zástupný symbol pro číslo snímku 3"/>
          <p:cNvSpPr txBox="1">
            <a:spLocks noGrp="1"/>
          </p:cNvSpPr>
          <p:nvPr/>
        </p:nvSpPr>
        <p:spPr bwMode="auto">
          <a:xfrm>
            <a:off x="4020548" y="9721494"/>
            <a:ext cx="3077085" cy="511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1" tIns="49520" rIns="99041" bIns="49520" anchor="b"/>
          <a:lstStyle/>
          <a:p>
            <a:pPr algn="r" defTabSz="1131729"/>
            <a:fld id="{76E5DE61-D0A2-4207-BA96-A0F748ABCE10}" type="slidenum">
              <a:rPr lang="cs-CZ" sz="1300"/>
              <a:pPr algn="r" defTabSz="1131729"/>
              <a:t>9</a:t>
            </a:fld>
            <a:endParaRPr lang="cs-CZ" sz="1300" dirty="0"/>
          </a:p>
        </p:txBody>
      </p:sp>
    </p:spTree>
    <p:extLst>
      <p:ext uri="{BB962C8B-B14F-4D97-AF65-F5344CB8AC3E}">
        <p14:creationId xmlns:p14="http://schemas.microsoft.com/office/powerpoint/2010/main" val="25779144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Top!</a:t>
            </a:r>
            <a:endParaRPr lang="cs-CZ" smtClean="0"/>
          </a:p>
        </p:txBody>
      </p:sp>
      <p:sp>
        <p:nvSpPr>
          <p:cNvPr id="17411" name="Zástupný symbol pro číslo snímku 3"/>
          <p:cNvSpPr txBox="1">
            <a:spLocks noGrp="1"/>
          </p:cNvSpPr>
          <p:nvPr/>
        </p:nvSpPr>
        <p:spPr bwMode="auto">
          <a:xfrm>
            <a:off x="4020548" y="9721494"/>
            <a:ext cx="3077085" cy="511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1" tIns="49520" rIns="99041" bIns="49520" anchor="b"/>
          <a:lstStyle/>
          <a:p>
            <a:pPr algn="r" defTabSz="1131729"/>
            <a:fld id="{76E5DE61-D0A2-4207-BA96-A0F748ABCE10}" type="slidenum">
              <a:rPr lang="cs-CZ" sz="1300"/>
              <a:pPr algn="r" defTabSz="1131729"/>
              <a:t>10</a:t>
            </a:fld>
            <a:endParaRPr lang="cs-CZ" sz="1300" dirty="0"/>
          </a:p>
        </p:txBody>
      </p:sp>
    </p:spTree>
    <p:extLst>
      <p:ext uri="{BB962C8B-B14F-4D97-AF65-F5344CB8AC3E}">
        <p14:creationId xmlns:p14="http://schemas.microsoft.com/office/powerpoint/2010/main" val="3052542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309273" y="1001906"/>
            <a:ext cx="8568531" cy="1620771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12094" y="4284716"/>
            <a:ext cx="7056438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4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8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2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60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20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4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81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2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79D35A-DC07-441C-A0B5-891407EDC005}" type="datetimeFigureOut">
              <a:rPr lang="cs-CZ"/>
              <a:pPr>
                <a:defRPr/>
              </a:pPr>
              <a:t>04.06.2019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6A2052-9B1A-44E8-8114-DD860A78EFD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0C4620-4D2A-493D-BE39-4451219CED18}" type="datetimeFigureOut">
              <a:rPr lang="cs-CZ"/>
              <a:pPr>
                <a:defRPr/>
              </a:pPr>
              <a:t>04.06.2019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2CE5FE-056A-41FE-8CB9-36FE3BB5EE8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308453" y="302802"/>
            <a:ext cx="2268141" cy="645157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04031" y="302802"/>
            <a:ext cx="6636411" cy="645157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4DF866-0D26-4CEB-8930-A412B59B12C0}" type="datetimeFigureOut">
              <a:rPr lang="cs-CZ"/>
              <a:pPr>
                <a:defRPr/>
              </a:pPr>
              <a:t>04.06.2019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B43BBD-825E-4462-AE76-BBE822B2855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CB4DB0-9905-4075-9D8E-D1F61A39F506}" type="datetimeFigureOut">
              <a:rPr lang="cs-CZ"/>
              <a:pPr>
                <a:defRPr/>
              </a:pPr>
              <a:t>04.06.2019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578732-243D-4403-8ED6-6AF83F429EB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6300" y="4858812"/>
            <a:ext cx="8568531" cy="1501751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96300" y="3204786"/>
            <a:ext cx="8568531" cy="1654026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401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803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1205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1606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200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2410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2812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321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5B3C75-ADB4-47DC-BDDD-0F5FBAABE1B2}" type="datetimeFigureOut">
              <a:rPr lang="cs-CZ"/>
              <a:pPr>
                <a:defRPr/>
              </a:pPr>
              <a:t>04.06.2019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223E1F-DFDC-4278-AE80-F84834EC408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04031" y="1764295"/>
            <a:ext cx="4452276" cy="4990084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124318" y="1764295"/>
            <a:ext cx="4452276" cy="4990084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45767E-26C2-48A7-92B8-8427966CDED4}" type="datetimeFigureOut">
              <a:rPr lang="cs-CZ"/>
              <a:pPr>
                <a:defRPr/>
              </a:pPr>
              <a:t>04.06.2019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4203F9-97A9-4A2B-8CBB-A9EC7023E37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04031" y="1692533"/>
            <a:ext cx="4454027" cy="70536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4017" indent="0">
              <a:buNone/>
              <a:defRPr sz="2200" b="1"/>
            </a:lvl2pPr>
            <a:lvl3pPr marL="1008035" indent="0">
              <a:buNone/>
              <a:defRPr sz="2000" b="1"/>
            </a:lvl3pPr>
            <a:lvl4pPr marL="1512052" indent="0">
              <a:buNone/>
              <a:defRPr sz="1800" b="1"/>
            </a:lvl4pPr>
            <a:lvl5pPr marL="2016069" indent="0">
              <a:buNone/>
              <a:defRPr sz="1800" b="1"/>
            </a:lvl5pPr>
            <a:lvl6pPr marL="2520086" indent="0">
              <a:buNone/>
              <a:defRPr sz="1800" b="1"/>
            </a:lvl6pPr>
            <a:lvl7pPr marL="3024104" indent="0">
              <a:buNone/>
              <a:defRPr sz="1800" b="1"/>
            </a:lvl7pPr>
            <a:lvl8pPr marL="3528121" indent="0">
              <a:buNone/>
              <a:defRPr sz="1800" b="1"/>
            </a:lvl8pPr>
            <a:lvl9pPr marL="4032138" indent="0">
              <a:buNone/>
              <a:defRPr sz="18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4031" y="2397901"/>
            <a:ext cx="4454027" cy="4356478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120818" y="1692533"/>
            <a:ext cx="4455776" cy="70536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4017" indent="0">
              <a:buNone/>
              <a:defRPr sz="2200" b="1"/>
            </a:lvl2pPr>
            <a:lvl3pPr marL="1008035" indent="0">
              <a:buNone/>
              <a:defRPr sz="2000" b="1"/>
            </a:lvl3pPr>
            <a:lvl4pPr marL="1512052" indent="0">
              <a:buNone/>
              <a:defRPr sz="1800" b="1"/>
            </a:lvl4pPr>
            <a:lvl5pPr marL="2016069" indent="0">
              <a:buNone/>
              <a:defRPr sz="1800" b="1"/>
            </a:lvl5pPr>
            <a:lvl6pPr marL="2520086" indent="0">
              <a:buNone/>
              <a:defRPr sz="1800" b="1"/>
            </a:lvl6pPr>
            <a:lvl7pPr marL="3024104" indent="0">
              <a:buNone/>
              <a:defRPr sz="1800" b="1"/>
            </a:lvl7pPr>
            <a:lvl8pPr marL="3528121" indent="0">
              <a:buNone/>
              <a:defRPr sz="1800" b="1"/>
            </a:lvl8pPr>
            <a:lvl9pPr marL="4032138" indent="0">
              <a:buNone/>
              <a:defRPr sz="18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120818" y="2397901"/>
            <a:ext cx="4455776" cy="4356478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0C3495-7B87-43E0-8BF7-13D5E81E648B}" type="datetimeFigureOut">
              <a:rPr lang="cs-CZ"/>
              <a:pPr>
                <a:defRPr/>
              </a:pPr>
              <a:t>04.06.2019</a:t>
            </a:fld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8CD832-A29E-4D18-BFA5-C57E1269BE6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57A579-02CA-4F20-AE9C-7080B2E689E3}" type="datetimeFigureOut">
              <a:rPr lang="cs-CZ"/>
              <a:pPr>
                <a:defRPr/>
              </a:pPr>
              <a:t>04.06.2019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DD61E-8771-4AFF-A8DA-F2F9BB83675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105D1B-08DA-4EC8-BF02-A5926372E0D6}" type="datetimeFigureOut">
              <a:rPr lang="cs-CZ"/>
              <a:pPr>
                <a:defRPr/>
              </a:pPr>
              <a:t>04.06.2019</a:t>
            </a:fld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09A987-59B5-48CE-80B0-CFB12EF9ED57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4032" y="301050"/>
            <a:ext cx="3316456" cy="128121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41245" y="301051"/>
            <a:ext cx="5635349" cy="6453328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4032" y="1582265"/>
            <a:ext cx="3316456" cy="5172114"/>
          </a:xfrm>
        </p:spPr>
        <p:txBody>
          <a:bodyPr/>
          <a:lstStyle>
            <a:lvl1pPr marL="0" indent="0">
              <a:buNone/>
              <a:defRPr sz="1500"/>
            </a:lvl1pPr>
            <a:lvl2pPr marL="504017" indent="0">
              <a:buNone/>
              <a:defRPr sz="1300"/>
            </a:lvl2pPr>
            <a:lvl3pPr marL="1008035" indent="0">
              <a:buNone/>
              <a:defRPr sz="1100"/>
            </a:lvl3pPr>
            <a:lvl4pPr marL="1512052" indent="0">
              <a:buNone/>
              <a:defRPr sz="1000"/>
            </a:lvl4pPr>
            <a:lvl5pPr marL="2016069" indent="0">
              <a:buNone/>
              <a:defRPr sz="1000"/>
            </a:lvl5pPr>
            <a:lvl6pPr marL="2520086" indent="0">
              <a:buNone/>
              <a:defRPr sz="1000"/>
            </a:lvl6pPr>
            <a:lvl7pPr marL="3024104" indent="0">
              <a:buNone/>
              <a:defRPr sz="1000"/>
            </a:lvl7pPr>
            <a:lvl8pPr marL="3528121" indent="0">
              <a:buNone/>
              <a:defRPr sz="1000"/>
            </a:lvl8pPr>
            <a:lvl9pPr marL="4032138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CD02E-1360-44E1-BFA8-3DA53C2DE8A6}" type="datetimeFigureOut">
              <a:rPr lang="cs-CZ"/>
              <a:pPr>
                <a:defRPr/>
              </a:pPr>
              <a:t>04.06.2019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90D2F0-4ABD-40B4-9D71-E1FB1D3FB8D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75873" y="5292884"/>
            <a:ext cx="6048375" cy="62485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975873" y="675613"/>
            <a:ext cx="6048375" cy="4536758"/>
          </a:xfrm>
        </p:spPr>
        <p:txBody>
          <a:bodyPr rtlCol="0">
            <a:normAutofit/>
          </a:bodyPr>
          <a:lstStyle>
            <a:lvl1pPr marL="0" indent="0">
              <a:buNone/>
              <a:defRPr sz="3500"/>
            </a:lvl1pPr>
            <a:lvl2pPr marL="504017" indent="0">
              <a:buNone/>
              <a:defRPr sz="3100"/>
            </a:lvl2pPr>
            <a:lvl3pPr marL="1008035" indent="0">
              <a:buNone/>
              <a:defRPr sz="2600"/>
            </a:lvl3pPr>
            <a:lvl4pPr marL="1512052" indent="0">
              <a:buNone/>
              <a:defRPr sz="2200"/>
            </a:lvl4pPr>
            <a:lvl5pPr marL="2016069" indent="0">
              <a:buNone/>
              <a:defRPr sz="2200"/>
            </a:lvl5pPr>
            <a:lvl6pPr marL="2520086" indent="0">
              <a:buNone/>
              <a:defRPr sz="2200"/>
            </a:lvl6pPr>
            <a:lvl7pPr marL="3024104" indent="0">
              <a:buNone/>
              <a:defRPr sz="2200"/>
            </a:lvl7pPr>
            <a:lvl8pPr marL="3528121" indent="0">
              <a:buNone/>
              <a:defRPr sz="2200"/>
            </a:lvl8pPr>
            <a:lvl9pPr marL="4032138" indent="0">
              <a:buNone/>
              <a:defRPr sz="22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975873" y="5917739"/>
            <a:ext cx="6048375" cy="887398"/>
          </a:xfrm>
        </p:spPr>
        <p:txBody>
          <a:bodyPr/>
          <a:lstStyle>
            <a:lvl1pPr marL="0" indent="0">
              <a:buNone/>
              <a:defRPr sz="1500"/>
            </a:lvl1pPr>
            <a:lvl2pPr marL="504017" indent="0">
              <a:buNone/>
              <a:defRPr sz="1300"/>
            </a:lvl2pPr>
            <a:lvl3pPr marL="1008035" indent="0">
              <a:buNone/>
              <a:defRPr sz="1100"/>
            </a:lvl3pPr>
            <a:lvl4pPr marL="1512052" indent="0">
              <a:buNone/>
              <a:defRPr sz="1000"/>
            </a:lvl4pPr>
            <a:lvl5pPr marL="2016069" indent="0">
              <a:buNone/>
              <a:defRPr sz="1000"/>
            </a:lvl5pPr>
            <a:lvl6pPr marL="2520086" indent="0">
              <a:buNone/>
              <a:defRPr sz="1000"/>
            </a:lvl6pPr>
            <a:lvl7pPr marL="3024104" indent="0">
              <a:buNone/>
              <a:defRPr sz="1000"/>
            </a:lvl7pPr>
            <a:lvl8pPr marL="3528121" indent="0">
              <a:buNone/>
              <a:defRPr sz="1000"/>
            </a:lvl8pPr>
            <a:lvl9pPr marL="4032138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735DCE-7F75-4993-8926-67E7878BC45C}" type="datetimeFigureOut">
              <a:rPr lang="cs-CZ"/>
              <a:pPr>
                <a:defRPr/>
              </a:pPr>
              <a:t>04.06.2019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A1ABE-8743-4C76-941C-3761D140E8C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503238" y="303213"/>
            <a:ext cx="907415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803" tIns="50402" rIns="100803" bIns="5040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Kliknutím lze upravit styl.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503238" y="1763713"/>
            <a:ext cx="9074150" cy="49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803" tIns="50402" rIns="100803" bIns="504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503238" y="7008813"/>
            <a:ext cx="2352675" cy="401637"/>
          </a:xfrm>
          <a:prstGeom prst="rect">
            <a:avLst/>
          </a:prstGeom>
        </p:spPr>
        <p:txBody>
          <a:bodyPr vert="horz" lIns="100803" tIns="50402" rIns="100803" bIns="50402" rtlCol="0" anchor="ctr"/>
          <a:lstStyle>
            <a:lvl1pPr algn="l" defTabSz="1008035" fontAlgn="auto">
              <a:spcBef>
                <a:spcPts val="0"/>
              </a:spcBef>
              <a:spcAft>
                <a:spcPts val="0"/>
              </a:spcAft>
              <a:defRPr sz="13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100AFCB-6681-4705-86D9-6EA066436D86}" type="datetimeFigureOut">
              <a:rPr lang="cs-CZ"/>
              <a:pPr>
                <a:defRPr/>
              </a:pPr>
              <a:t>04.06.2019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444875" y="7008813"/>
            <a:ext cx="3190875" cy="401637"/>
          </a:xfrm>
          <a:prstGeom prst="rect">
            <a:avLst/>
          </a:prstGeom>
        </p:spPr>
        <p:txBody>
          <a:bodyPr vert="horz" lIns="100803" tIns="50402" rIns="100803" bIns="50402" rtlCol="0" anchor="ctr"/>
          <a:lstStyle>
            <a:lvl1pPr algn="ctr" defTabSz="1008035" fontAlgn="auto">
              <a:spcBef>
                <a:spcPts val="0"/>
              </a:spcBef>
              <a:spcAft>
                <a:spcPts val="0"/>
              </a:spcAft>
              <a:defRPr sz="13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7224713" y="7008813"/>
            <a:ext cx="2352675" cy="401637"/>
          </a:xfrm>
          <a:prstGeom prst="rect">
            <a:avLst/>
          </a:prstGeom>
        </p:spPr>
        <p:txBody>
          <a:bodyPr vert="horz" lIns="100803" tIns="50402" rIns="100803" bIns="50402" rtlCol="0" anchor="ctr"/>
          <a:lstStyle>
            <a:lvl1pPr algn="r" defTabSz="1008035" fontAlgn="auto">
              <a:spcBef>
                <a:spcPts val="0"/>
              </a:spcBef>
              <a:spcAft>
                <a:spcPts val="0"/>
              </a:spcAft>
              <a:defRPr sz="13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6C9E909-CAE9-4E73-8022-600021342D6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ransition>
    <p:fade/>
  </p:transition>
  <p:txStyles>
    <p:titleStyle>
      <a:lvl1pPr algn="ctr" defTabSz="1006475" rtl="0" eaLnBrk="0" fontAlgn="base" hangingPunct="0">
        <a:spcBef>
          <a:spcPct val="0"/>
        </a:spcBef>
        <a:spcAft>
          <a:spcPct val="0"/>
        </a:spcAft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00647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2pPr>
      <a:lvl3pPr algn="ctr" defTabSz="100647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3pPr>
      <a:lvl4pPr algn="ctr" defTabSz="100647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4pPr>
      <a:lvl5pPr algn="ctr" defTabSz="100647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5pPr>
      <a:lvl6pPr marL="457200" algn="ctr" defTabSz="1006475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6pPr>
      <a:lvl7pPr marL="914400" algn="ctr" defTabSz="1006475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7pPr>
      <a:lvl8pPr marL="1371600" algn="ctr" defTabSz="1006475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8pPr>
      <a:lvl9pPr marL="1828800" algn="ctr" defTabSz="1006475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9pPr>
    </p:titleStyle>
    <p:bodyStyle>
      <a:lvl1pPr marL="377825" indent="-377825" algn="l" defTabSz="100647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17563" indent="-314325" algn="l" defTabSz="100647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250825" algn="l" defTabSz="100647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63713" indent="-250825" algn="l" defTabSz="100647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66950" indent="-250825" algn="l" defTabSz="1006475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72095" indent="-252009" algn="l" defTabSz="1008035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76112" indent="-252009" algn="l" defTabSz="1008035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80130" indent="-252009" algn="l" defTabSz="1008035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84147" indent="-252009" algn="l" defTabSz="1008035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4017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8035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2052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6069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20086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4104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8121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2138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2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3.wmf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6.emf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emf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emf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emf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3.wmf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gif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6418" y="1319721"/>
            <a:ext cx="9430580" cy="5636597"/>
          </a:xfrm>
        </p:spPr>
        <p:txBody>
          <a:bodyPr/>
          <a:lstStyle/>
          <a:p>
            <a:pPr eaLnBrk="1" hangingPunct="1"/>
            <a:endParaRPr lang="cs-CZ" dirty="0" smtClean="0">
              <a:solidFill>
                <a:schemeClr val="tx1"/>
              </a:solidFill>
            </a:endParaRPr>
          </a:p>
          <a:p>
            <a:pPr eaLnBrk="1" hangingPunct="1"/>
            <a:endParaRPr lang="cs-CZ" dirty="0" smtClean="0">
              <a:solidFill>
                <a:schemeClr val="tx1"/>
              </a:solidFill>
            </a:endParaRPr>
          </a:p>
          <a:p>
            <a:pPr eaLnBrk="1" hangingPunct="1"/>
            <a:endParaRPr lang="cs-CZ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cs-CZ" sz="3200" b="1" dirty="0">
                <a:solidFill>
                  <a:schemeClr val="tx1"/>
                </a:solidFill>
              </a:rPr>
              <a:t>Využití nanotechnologií při vývoji elektroizolačních materiálů nové generace</a:t>
            </a:r>
            <a:endParaRPr lang="cs-CZ" sz="2400" dirty="0" smtClean="0">
              <a:solidFill>
                <a:schemeClr val="tx1"/>
              </a:solidFill>
            </a:endParaRPr>
          </a:p>
          <a:p>
            <a:pPr algn="r" eaLnBrk="1" hangingPunct="1"/>
            <a:endParaRPr lang="cs-CZ" sz="2400" dirty="0">
              <a:solidFill>
                <a:schemeClr val="tx1"/>
              </a:solidFill>
            </a:endParaRPr>
          </a:p>
          <a:p>
            <a:pPr algn="r" eaLnBrk="1" hangingPunct="1"/>
            <a:r>
              <a:rPr lang="cs-CZ" sz="2400" dirty="0">
                <a:solidFill>
                  <a:schemeClr val="tx1"/>
                </a:solidFill>
              </a:rPr>
              <a:t>R. Polanský, </a:t>
            </a:r>
            <a:r>
              <a:rPr lang="cs-CZ" sz="2400" dirty="0" smtClean="0">
                <a:solidFill>
                  <a:schemeClr val="tx1"/>
                </a:solidFill>
              </a:rPr>
              <a:t>P. Kadlec, P. </a:t>
            </a:r>
            <a:r>
              <a:rPr lang="cs-CZ" sz="2400" dirty="0" err="1" smtClean="0">
                <a:solidFill>
                  <a:schemeClr val="tx1"/>
                </a:solidFill>
              </a:rPr>
              <a:t>Prosr</a:t>
            </a:r>
            <a:endParaRPr lang="cs-CZ" sz="2400" dirty="0">
              <a:solidFill>
                <a:schemeClr val="tx1"/>
              </a:solidFill>
            </a:endParaRPr>
          </a:p>
        </p:txBody>
      </p:sp>
      <p:grpSp>
        <p:nvGrpSpPr>
          <p:cNvPr id="2052" name="Group 19"/>
          <p:cNvGrpSpPr>
            <a:grpSpLocks/>
          </p:cNvGrpSpPr>
          <p:nvPr/>
        </p:nvGrpSpPr>
        <p:grpSpPr bwMode="auto">
          <a:xfrm>
            <a:off x="0" y="0"/>
            <a:ext cx="10080625" cy="1281214"/>
            <a:chOff x="0" y="0"/>
            <a:chExt cx="5760" cy="732"/>
          </a:xfrm>
        </p:grpSpPr>
        <p:sp>
          <p:nvSpPr>
            <p:cNvPr id="2053" name="AutoShape 12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auto">
            <a:xfrm>
              <a:off x="0" y="709"/>
              <a:ext cx="5760" cy="23"/>
            </a:xfrm>
            <a:prstGeom prst="actionButtonBlank">
              <a:avLst/>
            </a:prstGeom>
            <a:solidFill>
              <a:srgbClr val="0743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sz="2000" dirty="0"/>
            </a:p>
          </p:txBody>
        </p:sp>
        <p:pic>
          <p:nvPicPr>
            <p:cNvPr id="2054" name="Picture 1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4" t="6502" r="9666" b="22527"/>
            <a:stretch>
              <a:fillRect/>
            </a:stretch>
          </p:blipFill>
          <p:spPr bwMode="auto">
            <a:xfrm>
              <a:off x="0" y="0"/>
              <a:ext cx="1565" cy="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622" y="6241789"/>
            <a:ext cx="1587676" cy="386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bdélník 12"/>
          <p:cNvSpPr/>
          <p:nvPr/>
        </p:nvSpPr>
        <p:spPr>
          <a:xfrm>
            <a:off x="0" y="7216881"/>
            <a:ext cx="10080625" cy="39692"/>
          </a:xfrm>
          <a:prstGeom prst="rect">
            <a:avLst/>
          </a:prstGeom>
          <a:solidFill>
            <a:srgbClr val="074391"/>
          </a:solidFill>
          <a:ln>
            <a:noFill/>
          </a:ln>
          <a:effectLst/>
        </p:spPr>
        <p:style>
          <a:lnRef idx="3">
            <a:schemeClr val="lt1"/>
          </a:lnRef>
          <a:fillRef idx="1001">
            <a:schemeClr val="dk1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lIns="39686" tIns="39686" rIns="39686" bIns="39686"/>
          <a:lstStyle/>
          <a:p>
            <a:pPr algn="r">
              <a:defRPr/>
            </a:pPr>
            <a:endParaRPr lang="cs-CZ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336418" y="7213180"/>
            <a:ext cx="2937201" cy="407206"/>
          </a:xfrm>
          <a:prstGeom prst="rect">
            <a:avLst/>
          </a:prstGeom>
          <a:noFill/>
        </p:spPr>
        <p:txBody>
          <a:bodyPr wrap="square" lIns="100803" tIns="50402" rIns="100803" bIns="50402" rtlCol="0">
            <a:spAutoFit/>
          </a:bodyPr>
          <a:lstStyle/>
          <a:p>
            <a:r>
              <a:rPr lang="cs-CZ" dirty="0" smtClean="0"/>
              <a:t>29. května</a:t>
            </a:r>
            <a:r>
              <a:rPr lang="en-US" dirty="0" smtClean="0"/>
              <a:t> </a:t>
            </a:r>
            <a:r>
              <a:rPr lang="cs-CZ" dirty="0" smtClean="0"/>
              <a:t>2019</a:t>
            </a:r>
            <a:endParaRPr lang="en-US" dirty="0"/>
          </a:p>
        </p:txBody>
      </p:sp>
      <p:sp>
        <p:nvSpPr>
          <p:cNvPr id="17" name="Nadpis 1"/>
          <p:cNvSpPr txBox="1">
            <a:spLocks/>
          </p:cNvSpPr>
          <p:nvPr/>
        </p:nvSpPr>
        <p:spPr bwMode="auto">
          <a:xfrm>
            <a:off x="2819650" y="122495"/>
            <a:ext cx="7156193" cy="938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803" tIns="50402" rIns="100803" bIns="50402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Arial" charset="0"/>
              </a:defRPr>
            </a:lvl9pPr>
          </a:lstStyle>
          <a:p>
            <a:pPr algn="r"/>
            <a:r>
              <a:rPr lang="cs-CZ" sz="2200" b="1" kern="0" dirty="0" smtClean="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41. </a:t>
            </a:r>
            <a:r>
              <a:rPr lang="cs-CZ" sz="2200" b="1" kern="0" dirty="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Mezinárodní slovenský a český </a:t>
            </a:r>
          </a:p>
          <a:p>
            <a:pPr algn="r"/>
            <a:r>
              <a:rPr lang="cs-CZ" sz="2200" b="1" kern="0" dirty="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kalorimetrický </a:t>
            </a:r>
            <a:r>
              <a:rPr lang="cs-CZ" sz="2200" b="1" kern="0" dirty="0" smtClean="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seminář</a:t>
            </a:r>
          </a:p>
          <a:p>
            <a:pPr algn="r"/>
            <a:r>
              <a:rPr lang="en-US" sz="2200" kern="0" dirty="0" smtClean="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cs-CZ" sz="2200" kern="0" dirty="0" smtClean="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7</a:t>
            </a:r>
            <a:r>
              <a:rPr lang="en-US" sz="2200" kern="0" dirty="0" smtClean="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. 5. - </a:t>
            </a:r>
            <a:r>
              <a:rPr lang="cs-CZ" sz="2200" kern="0" dirty="0" smtClean="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31</a:t>
            </a:r>
            <a:r>
              <a:rPr lang="en-US" sz="2200" kern="0" dirty="0" smtClean="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cs-CZ" sz="2200" kern="0" dirty="0" smtClean="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5</a:t>
            </a:r>
            <a:r>
              <a:rPr lang="en-US" sz="2200" kern="0" dirty="0" smtClean="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. 201</a:t>
            </a:r>
            <a:r>
              <a:rPr lang="cs-CZ" sz="2200" kern="0" dirty="0" smtClean="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9, Velké Bílovice</a:t>
            </a:r>
            <a:endParaRPr lang="cs-CZ" sz="2200" kern="0" dirty="0"/>
          </a:p>
        </p:txBody>
      </p:sp>
    </p:spTree>
    <p:extLst>
      <p:ext uri="{BB962C8B-B14F-4D97-AF65-F5344CB8AC3E}">
        <p14:creationId xmlns:p14="http://schemas.microsoft.com/office/powerpoint/2010/main" val="32150266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0"/>
            <a:ext cx="10080625" cy="644525"/>
          </a:xfrm>
          <a:prstGeom prst="rect">
            <a:avLst/>
          </a:prstGeom>
          <a:gradFill flip="none" rotWithShape="1">
            <a:gsLst>
              <a:gs pos="0">
                <a:srgbClr val="44769A"/>
              </a:gs>
              <a:gs pos="100000">
                <a:srgbClr val="44769A">
                  <a:lumMod val="85000"/>
                  <a:lumOff val="15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anchor="ctr"/>
          <a:lstStyle/>
          <a:p>
            <a:pPr algn="ctr" defTabSz="10080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bdélník 5"/>
          <p:cNvSpPr/>
          <p:nvPr/>
        </p:nvSpPr>
        <p:spPr>
          <a:xfrm>
            <a:off x="788988" y="669925"/>
            <a:ext cx="9286875" cy="39688"/>
          </a:xfrm>
          <a:prstGeom prst="rect">
            <a:avLst/>
          </a:prstGeom>
          <a:solidFill>
            <a:srgbClr val="FFB44C"/>
          </a:solidFill>
          <a:ln>
            <a:noFill/>
          </a:ln>
          <a:effectLst>
            <a:outerShdw blurRad="1016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anchor="ctr"/>
          <a:lstStyle/>
          <a:p>
            <a:pPr algn="ctr" defTabSz="10080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bdélník 4"/>
          <p:cNvSpPr/>
          <p:nvPr/>
        </p:nvSpPr>
        <p:spPr>
          <a:xfrm>
            <a:off x="0" y="669925"/>
            <a:ext cx="773113" cy="6894513"/>
          </a:xfrm>
          <a:prstGeom prst="rect">
            <a:avLst/>
          </a:prstGeom>
          <a:gradFill flip="none" rotWithShape="1">
            <a:gsLst>
              <a:gs pos="0">
                <a:srgbClr val="44769A">
                  <a:lumMod val="85000"/>
                  <a:lumOff val="15000"/>
                </a:srgbClr>
              </a:gs>
              <a:gs pos="100000">
                <a:srgbClr val="44769A">
                  <a:lumMod val="50000"/>
                  <a:lumOff val="50000"/>
                </a:srgb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270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anchor="ctr"/>
          <a:lstStyle/>
          <a:p>
            <a:pPr algn="ctr" defTabSz="10080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394" name="Text Box 6"/>
          <p:cNvSpPr txBox="1">
            <a:spLocks noChangeArrowheads="1"/>
          </p:cNvSpPr>
          <p:nvPr/>
        </p:nvSpPr>
        <p:spPr bwMode="auto">
          <a:xfrm>
            <a:off x="936625" y="766680"/>
            <a:ext cx="856932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cs-CZ" sz="3000" b="1" dirty="0" smtClean="0">
                <a:solidFill>
                  <a:srgbClr val="44769A"/>
                </a:solidFill>
                <a:cs typeface="Times New Roman" pitchFamily="18" charset="0"/>
              </a:rPr>
              <a:t>Měření částečných výbojů</a:t>
            </a:r>
            <a:endParaRPr lang="cs-CZ" sz="3000" b="1" dirty="0">
              <a:solidFill>
                <a:srgbClr val="44769A"/>
              </a:solidFill>
              <a:cs typeface="Times New Roman" pitchFamily="18" charset="0"/>
            </a:endParaRPr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6850" y="69850"/>
            <a:ext cx="1263650" cy="503238"/>
          </a:xfrm>
          <a:prstGeom prst="rect">
            <a:avLst/>
          </a:prstGeom>
          <a:effectLst>
            <a:outerShdw blurRad="1016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Obrázek 1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83" y="1578010"/>
            <a:ext cx="3039931" cy="2135763"/>
          </a:xfrm>
          <a:prstGeom prst="rect">
            <a:avLst/>
          </a:prstGeom>
        </p:spPr>
      </p:pic>
      <p:pic>
        <p:nvPicPr>
          <p:cNvPr id="14" name="Obrázek 1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257" y="1578011"/>
            <a:ext cx="5007510" cy="3292372"/>
          </a:xfrm>
          <a:prstGeom prst="rect">
            <a:avLst/>
          </a:prstGeom>
        </p:spPr>
      </p:pic>
      <p:pic>
        <p:nvPicPr>
          <p:cNvPr id="15" name="Obrázek 14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8675" y="3850299"/>
            <a:ext cx="3404369" cy="20401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7"/>
          <a:srcRect l="3439" r="3383" b="5348"/>
          <a:stretch/>
        </p:blipFill>
        <p:spPr>
          <a:xfrm>
            <a:off x="4233044" y="5308132"/>
            <a:ext cx="5844607" cy="2238073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7421078" y="5308132"/>
            <a:ext cx="2569945" cy="21610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83581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0"/>
            <a:ext cx="10080625" cy="644525"/>
          </a:xfrm>
          <a:prstGeom prst="rect">
            <a:avLst/>
          </a:prstGeom>
          <a:gradFill flip="none" rotWithShape="1">
            <a:gsLst>
              <a:gs pos="0">
                <a:srgbClr val="44769A"/>
              </a:gs>
              <a:gs pos="100000">
                <a:srgbClr val="44769A">
                  <a:lumMod val="85000"/>
                  <a:lumOff val="15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anchor="ctr"/>
          <a:lstStyle/>
          <a:p>
            <a:pPr algn="ctr" defTabSz="10080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bdélník 5"/>
          <p:cNvSpPr/>
          <p:nvPr/>
        </p:nvSpPr>
        <p:spPr>
          <a:xfrm>
            <a:off x="788988" y="669925"/>
            <a:ext cx="9286875" cy="39688"/>
          </a:xfrm>
          <a:prstGeom prst="rect">
            <a:avLst/>
          </a:prstGeom>
          <a:solidFill>
            <a:srgbClr val="FFB44C"/>
          </a:solidFill>
          <a:ln>
            <a:noFill/>
          </a:ln>
          <a:effectLst>
            <a:outerShdw blurRad="1016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anchor="ctr"/>
          <a:lstStyle/>
          <a:p>
            <a:pPr algn="ctr" defTabSz="10080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bdélník 4"/>
          <p:cNvSpPr/>
          <p:nvPr/>
        </p:nvSpPr>
        <p:spPr>
          <a:xfrm>
            <a:off x="0" y="669925"/>
            <a:ext cx="773113" cy="6894513"/>
          </a:xfrm>
          <a:prstGeom prst="rect">
            <a:avLst/>
          </a:prstGeom>
          <a:gradFill flip="none" rotWithShape="1">
            <a:gsLst>
              <a:gs pos="0">
                <a:srgbClr val="44769A">
                  <a:lumMod val="85000"/>
                  <a:lumOff val="15000"/>
                </a:srgbClr>
              </a:gs>
              <a:gs pos="100000">
                <a:srgbClr val="44769A">
                  <a:lumMod val="50000"/>
                  <a:lumOff val="50000"/>
                </a:srgb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270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anchor="ctr"/>
          <a:lstStyle/>
          <a:p>
            <a:pPr algn="ctr" defTabSz="10080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394" name="Text Box 6"/>
          <p:cNvSpPr txBox="1">
            <a:spLocks noChangeArrowheads="1"/>
          </p:cNvSpPr>
          <p:nvPr/>
        </p:nvSpPr>
        <p:spPr bwMode="auto">
          <a:xfrm>
            <a:off x="936625" y="766680"/>
            <a:ext cx="856932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cs-CZ" sz="3000" b="1" dirty="0" err="1" smtClean="0">
                <a:solidFill>
                  <a:srgbClr val="44769A"/>
                </a:solidFill>
                <a:cs typeface="Times New Roman" pitchFamily="18" charset="0"/>
              </a:rPr>
              <a:t>Micro</a:t>
            </a:r>
            <a:r>
              <a:rPr lang="cs-CZ" sz="3000" b="1" dirty="0" smtClean="0">
                <a:solidFill>
                  <a:srgbClr val="44769A"/>
                </a:solidFill>
                <a:cs typeface="Times New Roman" pitchFamily="18" charset="0"/>
              </a:rPr>
              <a:t>-CT tomografie</a:t>
            </a:r>
            <a:endParaRPr lang="cs-CZ" sz="3000" b="1" dirty="0">
              <a:solidFill>
                <a:srgbClr val="44769A"/>
              </a:solidFill>
              <a:cs typeface="Times New Roman" pitchFamily="18" charset="0"/>
            </a:endParaRPr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6850" y="69850"/>
            <a:ext cx="1263650" cy="503238"/>
          </a:xfrm>
          <a:prstGeom prst="rect">
            <a:avLst/>
          </a:prstGeom>
          <a:effectLst>
            <a:outerShdw blurRad="101600" dist="127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" name="Skupina 6"/>
          <p:cNvGrpSpPr/>
          <p:nvPr/>
        </p:nvGrpSpPr>
        <p:grpSpPr>
          <a:xfrm>
            <a:off x="850000" y="1301919"/>
            <a:ext cx="3123980" cy="2368761"/>
            <a:chOff x="850000" y="1301919"/>
            <a:chExt cx="3123980" cy="2368761"/>
          </a:xfrm>
        </p:grpSpPr>
        <p:pic>
          <p:nvPicPr>
            <p:cNvPr id="13" name="Obrázek 12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50000" y="1301919"/>
              <a:ext cx="3103168" cy="233643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" name="TextovéPole 2"/>
            <p:cNvSpPr txBox="1"/>
            <p:nvPr/>
          </p:nvSpPr>
          <p:spPr bwMode="auto">
            <a:xfrm>
              <a:off x="3593748" y="3209015"/>
              <a:ext cx="38023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defTabSz="914400" eaLnBrk="1"/>
              <a:r>
                <a:rPr lang="cs-CZ" sz="2400" b="1" dirty="0" smtClean="0">
                  <a:solidFill>
                    <a:schemeClr val="bg1"/>
                  </a:solidFill>
                  <a:latin typeface="Tahoma" pitchFamily="34" charset="0"/>
                </a:rPr>
                <a:t>0</a:t>
              </a:r>
              <a:endParaRPr lang="cs-CZ" sz="2400" b="1" dirty="0">
                <a:solidFill>
                  <a:schemeClr val="bg1"/>
                </a:solidFill>
                <a:latin typeface="Tahoma" pitchFamily="34" charset="0"/>
              </a:endParaRPr>
            </a:p>
          </p:txBody>
        </p:sp>
      </p:grpSp>
      <p:grpSp>
        <p:nvGrpSpPr>
          <p:cNvPr id="8" name="Skupina 7"/>
          <p:cNvGrpSpPr/>
          <p:nvPr/>
        </p:nvGrpSpPr>
        <p:grpSpPr>
          <a:xfrm>
            <a:off x="4058930" y="1311053"/>
            <a:ext cx="2904989" cy="2359626"/>
            <a:chOff x="4058930" y="1311053"/>
            <a:chExt cx="2904989" cy="2359626"/>
          </a:xfrm>
        </p:grpSpPr>
        <p:pic>
          <p:nvPicPr>
            <p:cNvPr id="14" name="Obrázek 13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058930" y="1311053"/>
              <a:ext cx="2875959" cy="2327296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9" name="TextovéPole 18"/>
            <p:cNvSpPr txBox="1"/>
            <p:nvPr/>
          </p:nvSpPr>
          <p:spPr bwMode="auto">
            <a:xfrm>
              <a:off x="6583687" y="3209014"/>
              <a:ext cx="38023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defTabSz="914400" eaLnBrk="1"/>
              <a:r>
                <a:rPr lang="cs-CZ" sz="2400" b="1" dirty="0" smtClean="0">
                  <a:solidFill>
                    <a:schemeClr val="bg1"/>
                  </a:solidFill>
                  <a:latin typeface="Tahoma" pitchFamily="34" charset="0"/>
                </a:rPr>
                <a:t>1</a:t>
              </a:r>
              <a:endParaRPr lang="cs-CZ" sz="2400" b="1" dirty="0">
                <a:solidFill>
                  <a:schemeClr val="bg1"/>
                </a:solidFill>
                <a:latin typeface="Tahoma" pitchFamily="34" charset="0"/>
              </a:endParaRPr>
            </a:p>
          </p:txBody>
        </p:sp>
      </p:grpSp>
      <p:grpSp>
        <p:nvGrpSpPr>
          <p:cNvPr id="9" name="Skupina 8"/>
          <p:cNvGrpSpPr/>
          <p:nvPr/>
        </p:nvGrpSpPr>
        <p:grpSpPr>
          <a:xfrm>
            <a:off x="7026327" y="1311053"/>
            <a:ext cx="2965166" cy="2359626"/>
            <a:chOff x="7026327" y="1311053"/>
            <a:chExt cx="2965166" cy="2359626"/>
          </a:xfrm>
        </p:grpSpPr>
        <p:pic>
          <p:nvPicPr>
            <p:cNvPr id="15" name="Obrázek 14"/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355"/>
            <a:stretch/>
          </p:blipFill>
          <p:spPr bwMode="auto">
            <a:xfrm>
              <a:off x="7026327" y="1311053"/>
              <a:ext cx="2936291" cy="2327296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0" name="TextovéPole 19"/>
            <p:cNvSpPr txBox="1"/>
            <p:nvPr/>
          </p:nvSpPr>
          <p:spPr bwMode="auto">
            <a:xfrm>
              <a:off x="9611261" y="3209014"/>
              <a:ext cx="38023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defTabSz="914400" eaLnBrk="1"/>
              <a:r>
                <a:rPr lang="cs-CZ" sz="2400" b="1" dirty="0">
                  <a:solidFill>
                    <a:schemeClr val="bg1"/>
                  </a:solidFill>
                  <a:latin typeface="Tahoma" pitchFamily="34" charset="0"/>
                </a:rPr>
                <a:t>3</a:t>
              </a:r>
            </a:p>
          </p:txBody>
        </p:sp>
      </p:grpSp>
      <p:grpSp>
        <p:nvGrpSpPr>
          <p:cNvPr id="11" name="Skupina 10"/>
          <p:cNvGrpSpPr/>
          <p:nvPr/>
        </p:nvGrpSpPr>
        <p:grpSpPr>
          <a:xfrm>
            <a:off x="850000" y="3741512"/>
            <a:ext cx="3100133" cy="2457157"/>
            <a:chOff x="850000" y="3741512"/>
            <a:chExt cx="3100133" cy="2457157"/>
          </a:xfrm>
        </p:grpSpPr>
        <p:pic>
          <p:nvPicPr>
            <p:cNvPr id="16" name="Obrázek 15"/>
            <p:cNvPicPr/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48"/>
            <a:stretch/>
          </p:blipFill>
          <p:spPr bwMode="auto">
            <a:xfrm>
              <a:off x="850000" y="3741512"/>
              <a:ext cx="3100133" cy="245715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1" name="TextovéPole 20"/>
            <p:cNvSpPr txBox="1"/>
            <p:nvPr/>
          </p:nvSpPr>
          <p:spPr bwMode="auto">
            <a:xfrm>
              <a:off x="3569901" y="5737004"/>
              <a:ext cx="38023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defTabSz="914400" eaLnBrk="1"/>
              <a:r>
                <a:rPr lang="cs-CZ" sz="2400" b="1" dirty="0" smtClean="0">
                  <a:solidFill>
                    <a:schemeClr val="bg1"/>
                  </a:solidFill>
                  <a:latin typeface="Tahoma" pitchFamily="34" charset="0"/>
                </a:rPr>
                <a:t>5</a:t>
              </a:r>
              <a:endParaRPr lang="cs-CZ" sz="2400" b="1" dirty="0">
                <a:solidFill>
                  <a:schemeClr val="bg1"/>
                </a:solidFill>
                <a:latin typeface="Tahoma" pitchFamily="34" charset="0"/>
              </a:endParaRPr>
            </a:p>
          </p:txBody>
        </p:sp>
      </p:grpSp>
      <p:pic>
        <p:nvPicPr>
          <p:cNvPr id="32" name="Obrázek 31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404" y="4215052"/>
            <a:ext cx="5733846" cy="2907740"/>
          </a:xfrm>
          <a:prstGeom prst="rect">
            <a:avLst/>
          </a:prstGeom>
        </p:spPr>
      </p:pic>
      <p:sp>
        <p:nvSpPr>
          <p:cNvPr id="18" name="TextovéPole 17"/>
          <p:cNvSpPr txBox="1"/>
          <p:nvPr/>
        </p:nvSpPr>
        <p:spPr bwMode="auto">
          <a:xfrm>
            <a:off x="780549" y="7161292"/>
            <a:ext cx="92953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defTabSz="914400" eaLnBrk="1"/>
            <a:r>
              <a:rPr lang="cs-CZ" sz="1000" dirty="0" smtClean="0">
                <a:latin typeface="Tahoma" pitchFamily="34" charset="0"/>
              </a:rPr>
              <a:t>Polanský</a:t>
            </a:r>
            <a:r>
              <a:rPr lang="cs-CZ" sz="1000" dirty="0">
                <a:latin typeface="Tahoma" pitchFamily="34" charset="0"/>
              </a:rPr>
              <a:t>, R., </a:t>
            </a:r>
            <a:r>
              <a:rPr lang="cs-CZ" sz="1000" dirty="0" err="1">
                <a:latin typeface="Tahoma" pitchFamily="34" charset="0"/>
              </a:rPr>
              <a:t>Prosr</a:t>
            </a:r>
            <a:r>
              <a:rPr lang="cs-CZ" sz="1000" dirty="0">
                <a:latin typeface="Tahoma" pitchFamily="34" charset="0"/>
              </a:rPr>
              <a:t>, P., Zemanová, M., </a:t>
            </a:r>
            <a:r>
              <a:rPr lang="cs-CZ" sz="1000" dirty="0" err="1">
                <a:latin typeface="Tahoma" pitchFamily="34" charset="0"/>
              </a:rPr>
              <a:t>Pihera</a:t>
            </a:r>
            <a:r>
              <a:rPr lang="cs-CZ" sz="1000" dirty="0">
                <a:latin typeface="Tahoma" pitchFamily="34" charset="0"/>
              </a:rPr>
              <a:t>, J., </a:t>
            </a:r>
            <a:r>
              <a:rPr lang="cs-CZ" sz="1000" dirty="0" err="1">
                <a:latin typeface="Tahoma" pitchFamily="34" charset="0"/>
              </a:rPr>
              <a:t>Džugan</a:t>
            </a:r>
            <a:r>
              <a:rPr lang="cs-CZ" sz="1000" dirty="0">
                <a:latin typeface="Tahoma" pitchFamily="34" charset="0"/>
              </a:rPr>
              <a:t>, T., Chvojka, J. Electrospun </a:t>
            </a:r>
            <a:r>
              <a:rPr lang="cs-CZ" sz="1000" dirty="0" err="1">
                <a:latin typeface="Tahoma" pitchFamily="34" charset="0"/>
              </a:rPr>
              <a:t>nanofibres</a:t>
            </a:r>
            <a:r>
              <a:rPr lang="cs-CZ" sz="1000" dirty="0">
                <a:latin typeface="Tahoma" pitchFamily="34" charset="0"/>
              </a:rPr>
              <a:t> as a </a:t>
            </a:r>
            <a:r>
              <a:rPr lang="cs-CZ" sz="1000" dirty="0" err="1">
                <a:latin typeface="Tahoma" pitchFamily="34" charset="0"/>
              </a:rPr>
              <a:t>tool</a:t>
            </a:r>
            <a:r>
              <a:rPr lang="cs-CZ" sz="1000" dirty="0">
                <a:latin typeface="Tahoma" pitchFamily="34" charset="0"/>
              </a:rPr>
              <a:t> </a:t>
            </a:r>
            <a:r>
              <a:rPr lang="cs-CZ" sz="1000" dirty="0" err="1">
                <a:latin typeface="Tahoma" pitchFamily="34" charset="0"/>
              </a:rPr>
              <a:t>for</a:t>
            </a:r>
            <a:r>
              <a:rPr lang="cs-CZ" sz="1000" dirty="0">
                <a:latin typeface="Tahoma" pitchFamily="34" charset="0"/>
              </a:rPr>
              <a:t> controlling </a:t>
            </a:r>
            <a:r>
              <a:rPr lang="cs-CZ" sz="1000" dirty="0" err="1">
                <a:latin typeface="Tahoma" pitchFamily="34" charset="0"/>
              </a:rPr>
              <a:t>the</a:t>
            </a:r>
            <a:r>
              <a:rPr lang="cs-CZ" sz="1000" dirty="0">
                <a:latin typeface="Tahoma" pitchFamily="34" charset="0"/>
              </a:rPr>
              <a:t> </a:t>
            </a:r>
            <a:r>
              <a:rPr lang="cs-CZ" sz="1000" dirty="0" err="1">
                <a:latin typeface="Tahoma" pitchFamily="34" charset="0"/>
              </a:rPr>
              <a:t>gas</a:t>
            </a:r>
            <a:r>
              <a:rPr lang="cs-CZ" sz="1000" dirty="0">
                <a:latin typeface="Tahoma" pitchFamily="34" charset="0"/>
              </a:rPr>
              <a:t> </a:t>
            </a:r>
            <a:r>
              <a:rPr lang="cs-CZ" sz="1000" dirty="0" err="1">
                <a:latin typeface="Tahoma" pitchFamily="34" charset="0"/>
              </a:rPr>
              <a:t>bubble</a:t>
            </a:r>
            <a:r>
              <a:rPr lang="cs-CZ" sz="1000" dirty="0">
                <a:latin typeface="Tahoma" pitchFamily="34" charset="0"/>
              </a:rPr>
              <a:t> </a:t>
            </a:r>
            <a:r>
              <a:rPr lang="cs-CZ" sz="1000" dirty="0" err="1" smtClean="0">
                <a:latin typeface="Tahoma" pitchFamily="34" charset="0"/>
              </a:rPr>
              <a:t>size</a:t>
            </a:r>
            <a:r>
              <a:rPr lang="cs-CZ" sz="1000" dirty="0" smtClean="0">
                <a:latin typeface="Tahoma" pitchFamily="34" charset="0"/>
              </a:rPr>
              <a:t> </a:t>
            </a:r>
            <a:r>
              <a:rPr lang="cs-CZ" sz="1000" dirty="0" err="1" smtClean="0">
                <a:latin typeface="Tahoma" pitchFamily="34" charset="0"/>
              </a:rPr>
              <a:t>distribution</a:t>
            </a:r>
            <a:r>
              <a:rPr lang="cs-CZ" sz="1000" dirty="0" smtClean="0">
                <a:latin typeface="Tahoma" pitchFamily="34" charset="0"/>
              </a:rPr>
              <a:t> </a:t>
            </a:r>
            <a:r>
              <a:rPr lang="cs-CZ" sz="1000" dirty="0">
                <a:latin typeface="Tahoma" pitchFamily="34" charset="0"/>
              </a:rPr>
              <a:t>in </a:t>
            </a:r>
            <a:r>
              <a:rPr lang="cs-CZ" sz="1000" dirty="0" err="1">
                <a:latin typeface="Tahoma" pitchFamily="34" charset="0"/>
              </a:rPr>
              <a:t>fibre</a:t>
            </a:r>
            <a:r>
              <a:rPr lang="cs-CZ" sz="1000" dirty="0">
                <a:latin typeface="Tahoma" pitchFamily="34" charset="0"/>
              </a:rPr>
              <a:t>/</a:t>
            </a:r>
            <a:r>
              <a:rPr lang="cs-CZ" sz="1000" dirty="0" err="1">
                <a:latin typeface="Tahoma" pitchFamily="34" charset="0"/>
              </a:rPr>
              <a:t>thermoset</a:t>
            </a:r>
            <a:r>
              <a:rPr lang="cs-CZ" sz="1000" dirty="0">
                <a:latin typeface="Tahoma" pitchFamily="34" charset="0"/>
              </a:rPr>
              <a:t>-matrix </a:t>
            </a:r>
            <a:r>
              <a:rPr lang="cs-CZ" sz="1000" dirty="0" err="1">
                <a:latin typeface="Tahoma" pitchFamily="34" charset="0"/>
              </a:rPr>
              <a:t>composites</a:t>
            </a:r>
            <a:r>
              <a:rPr lang="cs-CZ" sz="1000" dirty="0">
                <a:latin typeface="Tahoma" pitchFamily="34" charset="0"/>
              </a:rPr>
              <a:t>. </a:t>
            </a:r>
            <a:r>
              <a:rPr lang="cs-CZ" sz="1000" i="1" dirty="0" err="1">
                <a:latin typeface="Tahoma" pitchFamily="34" charset="0"/>
              </a:rPr>
              <a:t>Composites</a:t>
            </a:r>
            <a:r>
              <a:rPr lang="cs-CZ" sz="1000" i="1" dirty="0">
                <a:latin typeface="Tahoma" pitchFamily="34" charset="0"/>
              </a:rPr>
              <a:t> Science and Technology. </a:t>
            </a:r>
            <a:r>
              <a:rPr lang="cs-CZ" sz="1000" dirty="0">
                <a:latin typeface="Tahoma" pitchFamily="34" charset="0"/>
              </a:rPr>
              <a:t>2018, 163, 96-104.</a:t>
            </a:r>
          </a:p>
        </p:txBody>
      </p:sp>
    </p:spTree>
    <p:extLst>
      <p:ext uri="{BB962C8B-B14F-4D97-AF65-F5344CB8AC3E}">
        <p14:creationId xmlns:p14="http://schemas.microsoft.com/office/powerpoint/2010/main" val="34892227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0"/>
            <a:ext cx="10080625" cy="644525"/>
          </a:xfrm>
          <a:prstGeom prst="rect">
            <a:avLst/>
          </a:prstGeom>
          <a:gradFill flip="none" rotWithShape="1">
            <a:gsLst>
              <a:gs pos="0">
                <a:srgbClr val="44769A"/>
              </a:gs>
              <a:gs pos="100000">
                <a:srgbClr val="44769A">
                  <a:lumMod val="85000"/>
                  <a:lumOff val="15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anchor="ctr"/>
          <a:lstStyle/>
          <a:p>
            <a:pPr algn="ctr" defTabSz="10080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bdélník 5"/>
          <p:cNvSpPr/>
          <p:nvPr/>
        </p:nvSpPr>
        <p:spPr>
          <a:xfrm>
            <a:off x="788988" y="669925"/>
            <a:ext cx="9286875" cy="39688"/>
          </a:xfrm>
          <a:prstGeom prst="rect">
            <a:avLst/>
          </a:prstGeom>
          <a:solidFill>
            <a:srgbClr val="FFB44C"/>
          </a:solidFill>
          <a:ln>
            <a:noFill/>
          </a:ln>
          <a:effectLst>
            <a:outerShdw blurRad="1016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anchor="ctr"/>
          <a:lstStyle/>
          <a:p>
            <a:pPr algn="ctr" defTabSz="10080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bdélník 4"/>
          <p:cNvSpPr/>
          <p:nvPr/>
        </p:nvSpPr>
        <p:spPr>
          <a:xfrm>
            <a:off x="0" y="669925"/>
            <a:ext cx="773113" cy="6894513"/>
          </a:xfrm>
          <a:prstGeom prst="rect">
            <a:avLst/>
          </a:prstGeom>
          <a:gradFill flip="none" rotWithShape="1">
            <a:gsLst>
              <a:gs pos="0">
                <a:srgbClr val="44769A">
                  <a:lumMod val="85000"/>
                  <a:lumOff val="15000"/>
                </a:srgbClr>
              </a:gs>
              <a:gs pos="100000">
                <a:srgbClr val="44769A">
                  <a:lumMod val="50000"/>
                  <a:lumOff val="50000"/>
                </a:srgb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270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anchor="ctr"/>
          <a:lstStyle/>
          <a:p>
            <a:pPr algn="ctr" defTabSz="10080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394" name="Text Box 6"/>
          <p:cNvSpPr txBox="1">
            <a:spLocks noChangeArrowheads="1"/>
          </p:cNvSpPr>
          <p:nvPr/>
        </p:nvSpPr>
        <p:spPr bwMode="auto">
          <a:xfrm>
            <a:off x="936625" y="766680"/>
            <a:ext cx="856932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cs-CZ" sz="3000" b="1" dirty="0" err="1" smtClean="0">
                <a:solidFill>
                  <a:srgbClr val="44769A"/>
                </a:solidFill>
                <a:cs typeface="Times New Roman" pitchFamily="18" charset="0"/>
              </a:rPr>
              <a:t>Micro</a:t>
            </a:r>
            <a:r>
              <a:rPr lang="cs-CZ" sz="3000" b="1" dirty="0" smtClean="0">
                <a:solidFill>
                  <a:srgbClr val="44769A"/>
                </a:solidFill>
                <a:cs typeface="Times New Roman" pitchFamily="18" charset="0"/>
              </a:rPr>
              <a:t>-CT tomografie</a:t>
            </a:r>
            <a:endParaRPr lang="cs-CZ" sz="3000" b="1" dirty="0">
              <a:solidFill>
                <a:srgbClr val="44769A"/>
              </a:solidFill>
              <a:cs typeface="Times New Roman" pitchFamily="18" charset="0"/>
            </a:endParaRPr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6850" y="69850"/>
            <a:ext cx="1263650" cy="503238"/>
          </a:xfrm>
          <a:prstGeom prst="rect">
            <a:avLst/>
          </a:prstGeom>
          <a:effectLst>
            <a:outerShdw blurRad="1016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Obrázek 26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09278" y="4094433"/>
            <a:ext cx="4595683" cy="34010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Obrázek 27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6625" y="1417526"/>
            <a:ext cx="4309143" cy="32376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ovéPole 11"/>
          <p:cNvSpPr txBox="1"/>
          <p:nvPr/>
        </p:nvSpPr>
        <p:spPr bwMode="auto">
          <a:xfrm>
            <a:off x="2346472" y="4752060"/>
            <a:ext cx="205697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defTabSz="914400" eaLnBrk="1"/>
            <a:r>
              <a:rPr lang="en-GB" dirty="0"/>
              <a:t>1 μm</a:t>
            </a:r>
            <a:r>
              <a:rPr lang="en-GB" baseline="30000" dirty="0"/>
              <a:t>3</a:t>
            </a:r>
            <a:r>
              <a:rPr lang="en-GB" dirty="0"/>
              <a:t> – 0.01 </a:t>
            </a:r>
            <a:r>
              <a:rPr lang="en-GB" dirty="0" smtClean="0"/>
              <a:t>mm</a:t>
            </a:r>
            <a:r>
              <a:rPr lang="en-GB" baseline="30000" dirty="0" smtClean="0"/>
              <a:t>3</a:t>
            </a:r>
            <a:endParaRPr lang="cs-CZ" sz="2400" b="1" dirty="0">
              <a:latin typeface="Tahoma" pitchFamily="34" charset="0"/>
            </a:endParaRPr>
          </a:p>
        </p:txBody>
      </p:sp>
      <p:sp>
        <p:nvSpPr>
          <p:cNvPr id="31" name="TextovéPole 30"/>
          <p:cNvSpPr txBox="1"/>
          <p:nvPr/>
        </p:nvSpPr>
        <p:spPr bwMode="auto">
          <a:xfrm>
            <a:off x="6799564" y="3624021"/>
            <a:ext cx="244650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defTabSz="914400" eaLnBrk="1"/>
            <a:r>
              <a:rPr lang="en-GB" dirty="0"/>
              <a:t>1 μm</a:t>
            </a:r>
            <a:r>
              <a:rPr lang="en-GB" baseline="30000" dirty="0"/>
              <a:t>3</a:t>
            </a:r>
            <a:r>
              <a:rPr lang="en-GB" dirty="0"/>
              <a:t> – 0.00004 mm</a:t>
            </a:r>
            <a:r>
              <a:rPr lang="en-GB" baseline="30000" dirty="0"/>
              <a:t>3</a:t>
            </a:r>
            <a:endParaRPr lang="cs-CZ" sz="2400" b="1" dirty="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3152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0"/>
            <a:ext cx="10080625" cy="644525"/>
          </a:xfrm>
          <a:prstGeom prst="rect">
            <a:avLst/>
          </a:prstGeom>
          <a:gradFill flip="none" rotWithShape="1">
            <a:gsLst>
              <a:gs pos="0">
                <a:srgbClr val="44769A"/>
              </a:gs>
              <a:gs pos="100000">
                <a:srgbClr val="44769A">
                  <a:lumMod val="85000"/>
                  <a:lumOff val="15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anchor="ctr"/>
          <a:lstStyle/>
          <a:p>
            <a:pPr algn="ctr" defTabSz="10080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bdélník 5"/>
          <p:cNvSpPr/>
          <p:nvPr/>
        </p:nvSpPr>
        <p:spPr>
          <a:xfrm>
            <a:off x="788988" y="669925"/>
            <a:ext cx="9286875" cy="39688"/>
          </a:xfrm>
          <a:prstGeom prst="rect">
            <a:avLst/>
          </a:prstGeom>
          <a:solidFill>
            <a:srgbClr val="FFB44C"/>
          </a:solidFill>
          <a:ln>
            <a:noFill/>
          </a:ln>
          <a:effectLst>
            <a:outerShdw blurRad="1016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anchor="ctr"/>
          <a:lstStyle/>
          <a:p>
            <a:pPr algn="ctr" defTabSz="10080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bdélník 4"/>
          <p:cNvSpPr/>
          <p:nvPr/>
        </p:nvSpPr>
        <p:spPr>
          <a:xfrm>
            <a:off x="0" y="669925"/>
            <a:ext cx="773113" cy="6894513"/>
          </a:xfrm>
          <a:prstGeom prst="rect">
            <a:avLst/>
          </a:prstGeom>
          <a:gradFill flip="none" rotWithShape="1">
            <a:gsLst>
              <a:gs pos="0">
                <a:srgbClr val="44769A">
                  <a:lumMod val="85000"/>
                  <a:lumOff val="15000"/>
                </a:srgbClr>
              </a:gs>
              <a:gs pos="100000">
                <a:srgbClr val="44769A">
                  <a:lumMod val="50000"/>
                  <a:lumOff val="50000"/>
                </a:srgb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270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anchor="ctr"/>
          <a:lstStyle/>
          <a:p>
            <a:pPr algn="ctr" defTabSz="10080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394" name="Text Box 6"/>
          <p:cNvSpPr txBox="1">
            <a:spLocks noChangeArrowheads="1"/>
          </p:cNvSpPr>
          <p:nvPr/>
        </p:nvSpPr>
        <p:spPr bwMode="auto">
          <a:xfrm>
            <a:off x="936625" y="766680"/>
            <a:ext cx="856932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cs-CZ" sz="3000" b="1" dirty="0" smtClean="0">
                <a:solidFill>
                  <a:srgbClr val="44769A"/>
                </a:solidFill>
                <a:cs typeface="Times New Roman" pitchFamily="18" charset="0"/>
              </a:rPr>
              <a:t>Shrnutí</a:t>
            </a:r>
            <a:endParaRPr lang="cs-CZ" sz="3000" b="1" dirty="0">
              <a:solidFill>
                <a:srgbClr val="44769A"/>
              </a:solidFill>
              <a:cs typeface="Times New Roman" pitchFamily="18" charset="0"/>
            </a:endParaRPr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6850" y="69850"/>
            <a:ext cx="1263650" cy="503238"/>
          </a:xfrm>
          <a:prstGeom prst="rect">
            <a:avLst/>
          </a:prstGeom>
          <a:effectLst>
            <a:outerShdw blurRad="101600" dist="12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895921" y="1377745"/>
            <a:ext cx="9073008" cy="5247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600"/>
              </a:spcBef>
              <a:spcAft>
                <a:spcPts val="1200"/>
              </a:spcAft>
              <a:buFontTx/>
              <a:buChar char="-"/>
            </a:pPr>
            <a:r>
              <a:rPr lang="cs-CZ" sz="2500" dirty="0" smtClean="0">
                <a:cs typeface="Times New Roman" pitchFamily="18" charset="0"/>
              </a:rPr>
              <a:t>Začleněné netkané nanovlákenné struktury vyrobené z PA6 jsou schopny vydržet podmínky běžného vytvrzovacího režimu použitých </a:t>
            </a:r>
            <a:r>
              <a:rPr lang="cs-CZ" sz="2500" dirty="0" err="1" smtClean="0">
                <a:cs typeface="Times New Roman" pitchFamily="18" charset="0"/>
              </a:rPr>
              <a:t>resin-rich</a:t>
            </a:r>
            <a:r>
              <a:rPr lang="cs-CZ" sz="2500" dirty="0" smtClean="0">
                <a:cs typeface="Times New Roman" pitchFamily="18" charset="0"/>
              </a:rPr>
              <a:t> materiálů.</a:t>
            </a:r>
          </a:p>
          <a:p>
            <a:pPr marL="342900" indent="-342900" algn="just">
              <a:spcBef>
                <a:spcPts val="600"/>
              </a:spcBef>
              <a:spcAft>
                <a:spcPts val="1200"/>
              </a:spcAft>
              <a:buFontTx/>
              <a:buChar char="-"/>
            </a:pPr>
            <a:r>
              <a:rPr lang="cs-CZ" sz="2500" dirty="0" smtClean="0">
                <a:cs typeface="Times New Roman" pitchFamily="18" charset="0"/>
              </a:rPr>
              <a:t>Výrazně nezhoršují vnitřní rezistivitu a nesnižují el. pevnost.</a:t>
            </a:r>
          </a:p>
          <a:p>
            <a:pPr marL="342900" indent="-342900" algn="just">
              <a:spcBef>
                <a:spcPts val="600"/>
              </a:spcBef>
              <a:spcAft>
                <a:spcPts val="1200"/>
              </a:spcAft>
              <a:buFontTx/>
              <a:buChar char="-"/>
            </a:pPr>
            <a:r>
              <a:rPr lang="cs-CZ" sz="2500" dirty="0" smtClean="0">
                <a:cs typeface="Times New Roman" pitchFamily="18" charset="0"/>
              </a:rPr>
              <a:t>Nezanedbatelným způsobem snižují dielektrické ztráty při vyšších intenzitách el. pole.</a:t>
            </a:r>
          </a:p>
          <a:p>
            <a:pPr marL="342900" indent="-342900" algn="just">
              <a:spcBef>
                <a:spcPts val="600"/>
              </a:spcBef>
              <a:spcAft>
                <a:spcPts val="1200"/>
              </a:spcAft>
              <a:buFontTx/>
              <a:buChar char="-"/>
            </a:pPr>
            <a:r>
              <a:rPr lang="cs-CZ" sz="2500" dirty="0" smtClean="0">
                <a:cs typeface="Times New Roman" pitchFamily="18" charset="0"/>
              </a:rPr>
              <a:t>Omezují zdánlivý náboj částečných výbojů což může v důsledku vést ke značnému prodloužení živostnosti elektroizolačních materiálů pro </a:t>
            </a:r>
            <a:r>
              <a:rPr lang="cs-CZ" sz="2500" dirty="0" err="1" smtClean="0">
                <a:cs typeface="Times New Roman" pitchFamily="18" charset="0"/>
              </a:rPr>
              <a:t>vn</a:t>
            </a:r>
            <a:r>
              <a:rPr lang="cs-CZ" sz="2500" dirty="0" smtClean="0">
                <a:cs typeface="Times New Roman" pitchFamily="18" charset="0"/>
              </a:rPr>
              <a:t> točivé i netočivé stroje. </a:t>
            </a:r>
          </a:p>
          <a:p>
            <a:pPr marL="342900" indent="-342900" algn="just">
              <a:spcBef>
                <a:spcPts val="600"/>
              </a:spcBef>
              <a:spcAft>
                <a:spcPts val="1200"/>
              </a:spcAft>
              <a:buFontTx/>
              <a:buChar char="-"/>
            </a:pPr>
            <a:r>
              <a:rPr lang="cs-CZ" sz="2500" dirty="0" smtClean="0">
                <a:cs typeface="Times New Roman" pitchFamily="18" charset="0"/>
              </a:rPr>
              <a:t>Vizuální analýza dat získaných z CT tomografie potvrdila vliv vláken na zmenšení velikost bublinek.</a:t>
            </a:r>
          </a:p>
        </p:txBody>
      </p:sp>
    </p:spTree>
    <p:extLst>
      <p:ext uri="{BB962C8B-B14F-4D97-AF65-F5344CB8AC3E}">
        <p14:creationId xmlns:p14="http://schemas.microsoft.com/office/powerpoint/2010/main" val="24196066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0"/>
            <a:ext cx="10080625" cy="644525"/>
          </a:xfrm>
          <a:prstGeom prst="rect">
            <a:avLst/>
          </a:prstGeom>
          <a:gradFill flip="none" rotWithShape="1">
            <a:gsLst>
              <a:gs pos="0">
                <a:srgbClr val="44769A"/>
              </a:gs>
              <a:gs pos="100000">
                <a:srgbClr val="44769A">
                  <a:lumMod val="85000"/>
                  <a:lumOff val="15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anchor="ctr"/>
          <a:lstStyle/>
          <a:p>
            <a:pPr algn="ctr" defTabSz="10080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bdélník 5"/>
          <p:cNvSpPr/>
          <p:nvPr/>
        </p:nvSpPr>
        <p:spPr>
          <a:xfrm>
            <a:off x="788988" y="669925"/>
            <a:ext cx="9286875" cy="39688"/>
          </a:xfrm>
          <a:prstGeom prst="rect">
            <a:avLst/>
          </a:prstGeom>
          <a:solidFill>
            <a:srgbClr val="FFB44C"/>
          </a:solidFill>
          <a:ln>
            <a:noFill/>
          </a:ln>
          <a:effectLst>
            <a:outerShdw blurRad="1016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anchor="ctr"/>
          <a:lstStyle/>
          <a:p>
            <a:pPr algn="ctr" defTabSz="10080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bdélník 4"/>
          <p:cNvSpPr/>
          <p:nvPr/>
        </p:nvSpPr>
        <p:spPr>
          <a:xfrm>
            <a:off x="0" y="669925"/>
            <a:ext cx="773113" cy="6894513"/>
          </a:xfrm>
          <a:prstGeom prst="rect">
            <a:avLst/>
          </a:prstGeom>
          <a:gradFill flip="none" rotWithShape="1">
            <a:gsLst>
              <a:gs pos="0">
                <a:srgbClr val="44769A">
                  <a:lumMod val="85000"/>
                  <a:lumOff val="15000"/>
                </a:srgbClr>
              </a:gs>
              <a:gs pos="100000">
                <a:srgbClr val="44769A">
                  <a:lumMod val="50000"/>
                  <a:lumOff val="50000"/>
                </a:srgb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270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anchor="ctr"/>
          <a:lstStyle/>
          <a:p>
            <a:pPr algn="ctr" defTabSz="10080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394" name="Text Box 6"/>
          <p:cNvSpPr txBox="1">
            <a:spLocks noChangeArrowheads="1"/>
          </p:cNvSpPr>
          <p:nvPr/>
        </p:nvSpPr>
        <p:spPr bwMode="auto">
          <a:xfrm>
            <a:off x="936625" y="766680"/>
            <a:ext cx="856932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cs-CZ" sz="3000" b="1" dirty="0" smtClean="0">
                <a:solidFill>
                  <a:srgbClr val="44769A"/>
                </a:solidFill>
                <a:cs typeface="Times New Roman" pitchFamily="18" charset="0"/>
              </a:rPr>
              <a:t>Využití nanotechnologií při snižování hořlavosti kabelových izolací</a:t>
            </a:r>
            <a:endParaRPr lang="cs-CZ" sz="3000" b="1" dirty="0">
              <a:solidFill>
                <a:srgbClr val="44769A"/>
              </a:solidFill>
              <a:cs typeface="Times New Roman" pitchFamily="18" charset="0"/>
            </a:endParaRPr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6850" y="69850"/>
            <a:ext cx="1263650" cy="503238"/>
          </a:xfrm>
          <a:prstGeom prst="rect">
            <a:avLst/>
          </a:prstGeom>
          <a:effectLst>
            <a:outerShdw blurRad="101600" dist="12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828675" y="1956469"/>
            <a:ext cx="9073008" cy="5247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600"/>
              </a:spcBef>
              <a:spcAft>
                <a:spcPts val="1200"/>
              </a:spcAft>
              <a:buFontTx/>
              <a:buChar char="-"/>
            </a:pPr>
            <a:r>
              <a:rPr lang="cs-CZ" sz="2500" dirty="0" smtClean="0">
                <a:cs typeface="Times New Roman" pitchFamily="18" charset="0"/>
              </a:rPr>
              <a:t>Kabelové rozvody tvoří páteřní síť budov a obecně staveb s koncentrací velkého počtu osob (výškové budovy, letiště, multikina, tunelové stavby...).</a:t>
            </a:r>
          </a:p>
          <a:p>
            <a:pPr marL="342900" indent="-342900" algn="just">
              <a:spcBef>
                <a:spcPts val="600"/>
              </a:spcBef>
              <a:spcAft>
                <a:spcPts val="1200"/>
              </a:spcAft>
              <a:buFontTx/>
              <a:buChar char="-"/>
            </a:pPr>
            <a:r>
              <a:rPr lang="cs-CZ" sz="2500" dirty="0">
                <a:cs typeface="Times New Roman" pitchFamily="18" charset="0"/>
              </a:rPr>
              <a:t>Kabely jsou mnohdy </a:t>
            </a:r>
            <a:r>
              <a:rPr lang="cs-CZ" sz="2500" dirty="0" smtClean="0">
                <a:cs typeface="Times New Roman" pitchFamily="18" charset="0"/>
              </a:rPr>
              <a:t>hlavní příčinou </a:t>
            </a:r>
            <a:r>
              <a:rPr lang="cs-CZ" sz="2500" dirty="0">
                <a:cs typeface="Times New Roman" pitchFamily="18" charset="0"/>
              </a:rPr>
              <a:t>vzniku a </a:t>
            </a:r>
            <a:r>
              <a:rPr lang="cs-CZ" sz="2500" dirty="0" smtClean="0">
                <a:cs typeface="Times New Roman" pitchFamily="18" charset="0"/>
              </a:rPr>
              <a:t>rozšíření požáru.</a:t>
            </a:r>
          </a:p>
          <a:p>
            <a:pPr marL="342900" indent="-342900" algn="just">
              <a:spcBef>
                <a:spcPts val="600"/>
              </a:spcBef>
              <a:spcAft>
                <a:spcPts val="1200"/>
              </a:spcAft>
              <a:buFontTx/>
              <a:buChar char="-"/>
            </a:pPr>
            <a:r>
              <a:rPr lang="cs-CZ" sz="2500" dirty="0" smtClean="0">
                <a:cs typeface="Times New Roman" pitchFamily="18" charset="0"/>
              </a:rPr>
              <a:t>Problém je v praxi řešen </a:t>
            </a:r>
            <a:r>
              <a:rPr lang="cs-CZ" sz="2500" dirty="0">
                <a:cs typeface="Times New Roman" pitchFamily="18" charset="0"/>
              </a:rPr>
              <a:t>vhodnou konstrukcí kabelu společně s pečlivou volbou izolačních a plášťových materiálů</a:t>
            </a:r>
            <a:r>
              <a:rPr lang="cs-CZ" sz="2500" dirty="0" smtClean="0">
                <a:cs typeface="Times New Roman" pitchFamily="18" charset="0"/>
              </a:rPr>
              <a:t>.</a:t>
            </a:r>
          </a:p>
          <a:p>
            <a:pPr marL="342900" indent="-342900" algn="just">
              <a:spcBef>
                <a:spcPts val="600"/>
              </a:spcBef>
              <a:spcAft>
                <a:spcPts val="1200"/>
              </a:spcAft>
              <a:buFontTx/>
              <a:buChar char="-"/>
            </a:pPr>
            <a:r>
              <a:rPr lang="cs-CZ" sz="2500" dirty="0">
                <a:cs typeface="Times New Roman" pitchFamily="18" charset="0"/>
              </a:rPr>
              <a:t>Obojí následně určuje, jak efektivně bude daný kabel šíření ohni odolávat. </a:t>
            </a:r>
            <a:endParaRPr lang="cs-CZ" sz="2500" dirty="0" smtClean="0">
              <a:cs typeface="Times New Roman" pitchFamily="18" charset="0"/>
            </a:endParaRPr>
          </a:p>
          <a:p>
            <a:pPr marL="342900" indent="-342900" algn="just">
              <a:spcBef>
                <a:spcPts val="600"/>
              </a:spcBef>
              <a:spcAft>
                <a:spcPts val="1200"/>
              </a:spcAft>
              <a:buFontTx/>
              <a:buChar char="-"/>
            </a:pPr>
            <a:r>
              <a:rPr lang="cs-CZ" sz="2500" dirty="0" smtClean="0">
                <a:cs typeface="Times New Roman" pitchFamily="18" charset="0"/>
              </a:rPr>
              <a:t>Některé </a:t>
            </a:r>
            <a:r>
              <a:rPr lang="cs-CZ" sz="2500" dirty="0">
                <a:cs typeface="Times New Roman" pitchFamily="18" charset="0"/>
              </a:rPr>
              <a:t>kabely, zejména ty v únikových cestách, musí </a:t>
            </a:r>
            <a:r>
              <a:rPr lang="cs-CZ" sz="2500" dirty="0" smtClean="0">
                <a:cs typeface="Times New Roman" pitchFamily="18" charset="0"/>
              </a:rPr>
              <a:t>vydržet, </a:t>
            </a:r>
            <a:r>
              <a:rPr lang="cs-CZ" sz="2500" dirty="0">
                <a:cs typeface="Times New Roman" pitchFamily="18" charset="0"/>
              </a:rPr>
              <a:t>i při </a:t>
            </a:r>
            <a:r>
              <a:rPr lang="cs-CZ" sz="2500" dirty="0" smtClean="0">
                <a:cs typeface="Times New Roman" pitchFamily="18" charset="0"/>
              </a:rPr>
              <a:t>požáru, </a:t>
            </a:r>
            <a:r>
              <a:rPr lang="cs-CZ" sz="2500" dirty="0">
                <a:cs typeface="Times New Roman" pitchFamily="18" charset="0"/>
              </a:rPr>
              <a:t>po stanovenou dobu plně funkční, aby fungovala např. úniková světla, </a:t>
            </a:r>
            <a:r>
              <a:rPr lang="cs-CZ" sz="2500" dirty="0" smtClean="0">
                <a:cs typeface="Times New Roman" pitchFamily="18" charset="0"/>
              </a:rPr>
              <a:t>bezpečnostní okruhy, ventilátory a </a:t>
            </a:r>
            <a:r>
              <a:rPr lang="cs-CZ" sz="2500" dirty="0">
                <a:cs typeface="Times New Roman" pitchFamily="18" charset="0"/>
              </a:rPr>
              <a:t>jiná </a:t>
            </a:r>
            <a:r>
              <a:rPr lang="cs-CZ" sz="2500" dirty="0" smtClean="0">
                <a:cs typeface="Times New Roman" pitchFamily="18" charset="0"/>
              </a:rPr>
              <a:t>zařízení.</a:t>
            </a:r>
            <a:endParaRPr lang="cs-CZ" sz="25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5649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0"/>
            <a:ext cx="10080625" cy="644525"/>
          </a:xfrm>
          <a:prstGeom prst="rect">
            <a:avLst/>
          </a:prstGeom>
          <a:gradFill flip="none" rotWithShape="1">
            <a:gsLst>
              <a:gs pos="0">
                <a:srgbClr val="44769A"/>
              </a:gs>
              <a:gs pos="100000">
                <a:srgbClr val="44769A">
                  <a:lumMod val="85000"/>
                  <a:lumOff val="15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anchor="ctr"/>
          <a:lstStyle/>
          <a:p>
            <a:pPr algn="ctr" defTabSz="1008035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788988" y="669925"/>
            <a:ext cx="9286875" cy="39688"/>
          </a:xfrm>
          <a:prstGeom prst="rect">
            <a:avLst/>
          </a:prstGeom>
          <a:solidFill>
            <a:srgbClr val="FFB44C"/>
          </a:solidFill>
          <a:ln>
            <a:noFill/>
          </a:ln>
          <a:effectLst>
            <a:outerShdw blurRad="1016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anchor="ctr"/>
          <a:lstStyle/>
          <a:p>
            <a:pPr algn="ctr" defTabSz="1008035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0" y="669925"/>
            <a:ext cx="773113" cy="6894513"/>
          </a:xfrm>
          <a:prstGeom prst="rect">
            <a:avLst/>
          </a:prstGeom>
          <a:gradFill flip="none" rotWithShape="1">
            <a:gsLst>
              <a:gs pos="0">
                <a:srgbClr val="44769A">
                  <a:lumMod val="85000"/>
                  <a:lumOff val="15000"/>
                </a:srgbClr>
              </a:gs>
              <a:gs pos="100000">
                <a:srgbClr val="44769A">
                  <a:lumMod val="50000"/>
                  <a:lumOff val="50000"/>
                </a:srgb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270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anchor="ctr"/>
          <a:lstStyle/>
          <a:p>
            <a:pPr algn="ctr" defTabSz="1008035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6388" name="TextovéPole 20"/>
          <p:cNvSpPr txBox="1">
            <a:spLocks noChangeArrowheads="1"/>
          </p:cNvSpPr>
          <p:nvPr/>
        </p:nvSpPr>
        <p:spPr bwMode="auto">
          <a:xfrm>
            <a:off x="8605838" y="7226300"/>
            <a:ext cx="139700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803" tIns="50402" rIns="100803" bIns="50402">
            <a:spAutoFit/>
          </a:bodyPr>
          <a:lstStyle/>
          <a:p>
            <a:r>
              <a:rPr lang="cs-CZ" sz="900">
                <a:solidFill>
                  <a:srgbClr val="B9C6CF"/>
                </a:solidFill>
                <a:latin typeface="Tahoma" pitchFamily="34" charset="0"/>
              </a:rPr>
              <a:t>© UWB FEE </a:t>
            </a:r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6850" y="69850"/>
            <a:ext cx="1263650" cy="503238"/>
          </a:xfrm>
          <a:prstGeom prst="rect">
            <a:avLst/>
          </a:prstGeom>
          <a:effectLst>
            <a:outerShdw blurRad="101600" dist="12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863848" y="757387"/>
            <a:ext cx="9073008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cs-CZ" sz="3000" b="1" dirty="0">
                <a:solidFill>
                  <a:srgbClr val="44769A"/>
                </a:solidFill>
                <a:cs typeface="Times New Roman" pitchFamily="18" charset="0"/>
              </a:rPr>
              <a:t>Zkoušky elektrických kabelů za podmínek požáru </a:t>
            </a:r>
            <a:r>
              <a:rPr lang="cs-CZ" sz="3000" b="1" dirty="0" smtClean="0">
                <a:solidFill>
                  <a:srgbClr val="44769A"/>
                </a:solidFill>
                <a:cs typeface="Times New Roman" pitchFamily="18" charset="0"/>
              </a:rPr>
              <a:t/>
            </a:r>
            <a:br>
              <a:rPr lang="cs-CZ" sz="3000" b="1" dirty="0" smtClean="0">
                <a:solidFill>
                  <a:srgbClr val="44769A"/>
                </a:solidFill>
                <a:cs typeface="Times New Roman" pitchFamily="18" charset="0"/>
              </a:rPr>
            </a:br>
            <a:r>
              <a:rPr lang="cs-CZ" sz="3000" b="1" dirty="0" smtClean="0">
                <a:solidFill>
                  <a:srgbClr val="44769A"/>
                </a:solidFill>
                <a:cs typeface="Times New Roman" pitchFamily="18" charset="0"/>
              </a:rPr>
              <a:t>(dle ČSN </a:t>
            </a:r>
            <a:r>
              <a:rPr lang="cs-CZ" sz="3000" b="1" dirty="0">
                <a:solidFill>
                  <a:srgbClr val="44769A"/>
                </a:solidFill>
                <a:cs typeface="Times New Roman" pitchFamily="18" charset="0"/>
              </a:rPr>
              <a:t>IEC </a:t>
            </a:r>
            <a:r>
              <a:rPr lang="cs-CZ" sz="3000" b="1" dirty="0" smtClean="0">
                <a:solidFill>
                  <a:srgbClr val="44769A"/>
                </a:solidFill>
                <a:cs typeface="Times New Roman" pitchFamily="18" charset="0"/>
              </a:rPr>
              <a:t>60331-21)</a:t>
            </a:r>
          </a:p>
          <a:p>
            <a:pPr algn="just">
              <a:spcBef>
                <a:spcPts val="1200"/>
              </a:spcBef>
              <a:spcAft>
                <a:spcPts val="600"/>
              </a:spcAft>
            </a:pPr>
            <a:r>
              <a:rPr lang="cs-CZ" sz="2500" b="1" dirty="0" smtClean="0">
                <a:cs typeface="Times New Roman" pitchFamily="18" charset="0"/>
              </a:rPr>
              <a:t>Standardní postup:</a:t>
            </a:r>
            <a:r>
              <a:rPr lang="cs-CZ" sz="2500" dirty="0" smtClean="0">
                <a:cs typeface="Times New Roman" pitchFamily="18" charset="0"/>
              </a:rPr>
              <a:t> kabel je vystaven </a:t>
            </a:r>
            <a:r>
              <a:rPr lang="cs-CZ" sz="2500" dirty="0" err="1" smtClean="0">
                <a:cs typeface="Times New Roman" pitchFamily="18" charset="0"/>
              </a:rPr>
              <a:t>plameni</a:t>
            </a:r>
            <a:r>
              <a:rPr lang="cs-CZ" sz="2500" dirty="0" smtClean="0">
                <a:cs typeface="Times New Roman" pitchFamily="18" charset="0"/>
              </a:rPr>
              <a:t> o teplotě </a:t>
            </a:r>
            <a:r>
              <a:rPr lang="cs-CZ" sz="2500" dirty="0">
                <a:cs typeface="Times New Roman" pitchFamily="18" charset="0"/>
              </a:rPr>
              <a:t>alespoň </a:t>
            </a:r>
            <a:r>
              <a:rPr lang="cs-CZ" sz="2500" dirty="0" smtClean="0">
                <a:cs typeface="Times New Roman" pitchFamily="18" charset="0"/>
              </a:rPr>
              <a:t/>
            </a:r>
            <a:br>
              <a:rPr lang="cs-CZ" sz="2500" dirty="0" smtClean="0">
                <a:cs typeface="Times New Roman" pitchFamily="18" charset="0"/>
              </a:rPr>
            </a:br>
            <a:r>
              <a:rPr lang="cs-CZ" sz="2500" dirty="0" smtClean="0">
                <a:cs typeface="Times New Roman" pitchFamily="18" charset="0"/>
              </a:rPr>
              <a:t>750 </a:t>
            </a:r>
            <a:r>
              <a:rPr lang="cs-CZ" sz="2500" dirty="0">
                <a:cs typeface="Times New Roman" pitchFamily="18" charset="0"/>
              </a:rPr>
              <a:t>°</a:t>
            </a:r>
            <a:r>
              <a:rPr lang="cs-CZ" sz="2500" dirty="0" smtClean="0">
                <a:cs typeface="Times New Roman" pitchFamily="18" charset="0"/>
              </a:rPr>
              <a:t>C po dobu </a:t>
            </a:r>
            <a:r>
              <a:rPr lang="fi-FI" sz="2500" dirty="0">
                <a:cs typeface="Times New Roman" pitchFamily="18" charset="0"/>
              </a:rPr>
              <a:t>30, 60, 90 nebo 180 </a:t>
            </a:r>
            <a:r>
              <a:rPr lang="fi-FI" sz="2500" dirty="0" smtClean="0">
                <a:cs typeface="Times New Roman" pitchFamily="18" charset="0"/>
              </a:rPr>
              <a:t>minut</a:t>
            </a:r>
            <a:r>
              <a:rPr lang="cs-CZ" sz="2500" dirty="0" smtClean="0">
                <a:cs typeface="Times New Roman" pitchFamily="18" charset="0"/>
              </a:rPr>
              <a:t> + 15 </a:t>
            </a:r>
            <a:r>
              <a:rPr lang="cs-CZ" sz="2500" dirty="0">
                <a:cs typeface="Times New Roman" pitchFamily="18" charset="0"/>
              </a:rPr>
              <a:t>minutový interval </a:t>
            </a:r>
            <a:r>
              <a:rPr lang="cs-CZ" sz="2500" dirty="0" smtClean="0">
                <a:cs typeface="Times New Roman" pitchFamily="18" charset="0"/>
              </a:rPr>
              <a:t>chlazení.</a:t>
            </a:r>
          </a:p>
          <a:p>
            <a:pPr algn="just">
              <a:spcBef>
                <a:spcPts val="1200"/>
              </a:spcBef>
              <a:spcAft>
                <a:spcPts val="600"/>
              </a:spcAft>
            </a:pPr>
            <a:r>
              <a:rPr lang="cs-CZ" sz="2500" b="1" dirty="0" smtClean="0">
                <a:cs typeface="Times New Roman" pitchFamily="18" charset="0"/>
              </a:rPr>
              <a:t>Podmínka úspěšnosti:</a:t>
            </a:r>
            <a:r>
              <a:rPr lang="cs-CZ" sz="2500" dirty="0" smtClean="0">
                <a:cs typeface="Times New Roman" pitchFamily="18" charset="0"/>
              </a:rPr>
              <a:t> kabel musí zajistit po </a:t>
            </a:r>
            <a:r>
              <a:rPr lang="cs-CZ" sz="2500" dirty="0">
                <a:cs typeface="Times New Roman" pitchFamily="18" charset="0"/>
              </a:rPr>
              <a:t>celou dobu trvání zkoušky funkčnost elektrického </a:t>
            </a:r>
            <a:r>
              <a:rPr lang="cs-CZ" sz="2500" dirty="0" smtClean="0">
                <a:cs typeface="Times New Roman" pitchFamily="18" charset="0"/>
              </a:rPr>
              <a:t>obvodu (tj. nesmí </a:t>
            </a:r>
            <a:r>
              <a:rPr lang="cs-CZ" sz="2500" dirty="0">
                <a:cs typeface="Times New Roman" pitchFamily="18" charset="0"/>
              </a:rPr>
              <a:t>dojít ke zkratu ani k přerušení kabelové žíly</a:t>
            </a:r>
            <a:r>
              <a:rPr lang="cs-CZ" sz="2500" dirty="0" smtClean="0">
                <a:cs typeface="Times New Roman" pitchFamily="18" charset="0"/>
              </a:rPr>
              <a:t>).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36" y="5104564"/>
            <a:ext cx="3724254" cy="234584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867" y="5104564"/>
            <a:ext cx="5233511" cy="234584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91926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0"/>
            <a:ext cx="10080625" cy="644525"/>
          </a:xfrm>
          <a:prstGeom prst="rect">
            <a:avLst/>
          </a:prstGeom>
          <a:gradFill flip="none" rotWithShape="1">
            <a:gsLst>
              <a:gs pos="0">
                <a:srgbClr val="44769A"/>
              </a:gs>
              <a:gs pos="100000">
                <a:srgbClr val="44769A">
                  <a:lumMod val="85000"/>
                  <a:lumOff val="15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anchor="ctr"/>
          <a:lstStyle/>
          <a:p>
            <a:pPr algn="ctr" defTabSz="1008035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788988" y="669925"/>
            <a:ext cx="9286875" cy="39688"/>
          </a:xfrm>
          <a:prstGeom prst="rect">
            <a:avLst/>
          </a:prstGeom>
          <a:solidFill>
            <a:srgbClr val="FFB44C"/>
          </a:solidFill>
          <a:ln>
            <a:noFill/>
          </a:ln>
          <a:effectLst>
            <a:outerShdw blurRad="1016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anchor="ctr"/>
          <a:lstStyle/>
          <a:p>
            <a:pPr algn="ctr" defTabSz="1008035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0" y="669925"/>
            <a:ext cx="773113" cy="6894513"/>
          </a:xfrm>
          <a:prstGeom prst="rect">
            <a:avLst/>
          </a:prstGeom>
          <a:gradFill flip="none" rotWithShape="1">
            <a:gsLst>
              <a:gs pos="0">
                <a:srgbClr val="44769A">
                  <a:lumMod val="85000"/>
                  <a:lumOff val="15000"/>
                </a:srgbClr>
              </a:gs>
              <a:gs pos="100000">
                <a:srgbClr val="44769A">
                  <a:lumMod val="50000"/>
                  <a:lumOff val="50000"/>
                </a:srgb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270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anchor="ctr"/>
          <a:lstStyle/>
          <a:p>
            <a:pPr algn="ctr" defTabSz="1008035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6850" y="69850"/>
            <a:ext cx="1263650" cy="503238"/>
          </a:xfrm>
          <a:prstGeom prst="rect">
            <a:avLst/>
          </a:prstGeom>
          <a:effectLst>
            <a:outerShdw blurRad="101600" dist="12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895921" y="780692"/>
            <a:ext cx="907300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600"/>
              </a:spcAft>
            </a:pPr>
            <a:r>
              <a:rPr lang="cs-CZ" sz="3000" b="1" dirty="0" smtClean="0">
                <a:solidFill>
                  <a:srgbClr val="44769A"/>
                </a:solidFill>
                <a:cs typeface="Times New Roman" pitchFamily="18" charset="0"/>
              </a:rPr>
              <a:t>Konstrukce kabelu vyhovujícího podmínkám normy</a:t>
            </a:r>
          </a:p>
        </p:txBody>
      </p:sp>
      <p:pic>
        <p:nvPicPr>
          <p:cNvPr id="2" name="Obrázek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4" r="5403"/>
          <a:stretch>
            <a:fillRect/>
          </a:stretch>
        </p:blipFill>
        <p:spPr bwMode="auto">
          <a:xfrm>
            <a:off x="4190978" y="1651771"/>
            <a:ext cx="5505678" cy="355369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895921" y="1654218"/>
            <a:ext cx="4504431" cy="318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600"/>
              </a:spcAft>
            </a:pPr>
            <a:r>
              <a:rPr lang="cs-CZ" sz="2500" dirty="0" smtClean="0">
                <a:latin typeface="+mn-lt"/>
                <a:cs typeface="Times New Roman" pitchFamily="18" charset="0"/>
              </a:rPr>
              <a:t>1) </a:t>
            </a:r>
            <a:r>
              <a:rPr lang="cs-CZ" sz="2500" dirty="0" err="1" smtClean="0">
                <a:latin typeface="+mn-lt"/>
                <a:cs typeface="Times New Roman" pitchFamily="18" charset="0"/>
              </a:rPr>
              <a:t>skloslídová</a:t>
            </a:r>
            <a:r>
              <a:rPr lang="cs-CZ" sz="2500" dirty="0" smtClean="0">
                <a:latin typeface="+mn-lt"/>
                <a:cs typeface="Times New Roman" pitchFamily="18" charset="0"/>
              </a:rPr>
              <a:t> páska</a:t>
            </a:r>
            <a:endParaRPr lang="cs-CZ" sz="2500" dirty="0">
              <a:latin typeface="+mn-lt"/>
              <a:cs typeface="Times New Roman" pitchFamily="18" charset="0"/>
            </a:endParaRPr>
          </a:p>
          <a:p>
            <a:pPr algn="just">
              <a:spcBef>
                <a:spcPts val="1200"/>
              </a:spcBef>
              <a:spcAft>
                <a:spcPts val="600"/>
              </a:spcAft>
            </a:pPr>
            <a:r>
              <a:rPr lang="cs-CZ" sz="2500" dirty="0" smtClean="0">
                <a:latin typeface="+mn-lt"/>
                <a:cs typeface="Times New Roman" pitchFamily="18" charset="0"/>
              </a:rPr>
              <a:t>2) žilová izolace (XLPE)</a:t>
            </a:r>
            <a:endParaRPr lang="cs-CZ" sz="2500" dirty="0">
              <a:latin typeface="+mn-lt"/>
              <a:cs typeface="Times New Roman" pitchFamily="18" charset="0"/>
            </a:endParaRPr>
          </a:p>
          <a:p>
            <a:pPr algn="just">
              <a:spcBef>
                <a:spcPts val="1200"/>
              </a:spcBef>
              <a:spcAft>
                <a:spcPts val="600"/>
              </a:spcAft>
            </a:pPr>
            <a:r>
              <a:rPr lang="cs-CZ" sz="2500" dirty="0" smtClean="0">
                <a:latin typeface="+mn-lt"/>
                <a:cs typeface="Times New Roman" pitchFamily="18" charset="0"/>
              </a:rPr>
              <a:t>3) PET páska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cs-CZ" sz="2500" dirty="0" smtClean="0">
                <a:latin typeface="+mn-lt"/>
                <a:cs typeface="Times New Roman" pitchFamily="18" charset="0"/>
              </a:rPr>
              <a:t>4) </a:t>
            </a:r>
            <a:r>
              <a:rPr lang="cs-CZ" sz="2500" dirty="0" err="1" smtClean="0">
                <a:latin typeface="+mn-lt"/>
                <a:cs typeface="Times New Roman" pitchFamily="18" charset="0"/>
              </a:rPr>
              <a:t>nízkodýmivá</a:t>
            </a:r>
            <a:r>
              <a:rPr lang="cs-CZ" sz="2500" dirty="0" smtClean="0">
                <a:latin typeface="+mn-lt"/>
                <a:cs typeface="Times New Roman" pitchFamily="18" charset="0"/>
              </a:rPr>
              <a:t> oheň </a:t>
            </a:r>
            <a:br>
              <a:rPr lang="cs-CZ" sz="2500" dirty="0" smtClean="0">
                <a:latin typeface="+mn-lt"/>
                <a:cs typeface="Times New Roman" pitchFamily="18" charset="0"/>
              </a:rPr>
            </a:br>
            <a:r>
              <a:rPr lang="cs-CZ" sz="2500" dirty="0" smtClean="0">
                <a:latin typeface="+mn-lt"/>
                <a:cs typeface="Times New Roman" pitchFamily="18" charset="0"/>
              </a:rPr>
              <a:t>retardující polymerní </a:t>
            </a:r>
            <a:br>
              <a:rPr lang="cs-CZ" sz="2500" dirty="0" smtClean="0">
                <a:latin typeface="+mn-lt"/>
                <a:cs typeface="Times New Roman" pitchFamily="18" charset="0"/>
              </a:rPr>
            </a:br>
            <a:r>
              <a:rPr lang="cs-CZ" sz="2500" dirty="0" smtClean="0">
                <a:latin typeface="+mn-lt"/>
                <a:cs typeface="Times New Roman" pitchFamily="18" charset="0"/>
              </a:rPr>
              <a:t>směs (LDPE/EVA+ATH)</a:t>
            </a: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895921" y="5341636"/>
            <a:ext cx="8853083" cy="1923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cs-CZ" sz="2500" dirty="0" smtClean="0">
                <a:latin typeface="+mn-lt"/>
                <a:cs typeface="Times New Roman" pitchFamily="18" charset="0"/>
              </a:rPr>
              <a:t>5</a:t>
            </a:r>
            <a:r>
              <a:rPr lang="cs-CZ" sz="2500" dirty="0">
                <a:latin typeface="+mn-lt"/>
                <a:cs typeface="Times New Roman" pitchFamily="18" charset="0"/>
              </a:rPr>
              <a:t>) oheň retardující (FR) </a:t>
            </a:r>
            <a:r>
              <a:rPr lang="cs-CZ" sz="2500" dirty="0" smtClean="0">
                <a:latin typeface="+mn-lt"/>
                <a:cs typeface="Times New Roman" pitchFamily="18" charset="0"/>
              </a:rPr>
              <a:t>páska (skleněná tkanina + akrylová pryskyřice</a:t>
            </a:r>
            <a:endParaRPr lang="cs-CZ" sz="2500" dirty="0">
              <a:latin typeface="+mn-lt"/>
              <a:cs typeface="Times New Roman" pitchFamily="18" charset="0"/>
            </a:endParaRP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cs-CZ" sz="2500" dirty="0" smtClean="0">
                <a:latin typeface="+mn-lt"/>
                <a:cs typeface="Times New Roman" pitchFamily="18" charset="0"/>
              </a:rPr>
              <a:t>6) </a:t>
            </a:r>
            <a:r>
              <a:rPr lang="cs-CZ" sz="2500" dirty="0" err="1" smtClean="0">
                <a:latin typeface="+mn-lt"/>
                <a:cs typeface="Times New Roman" pitchFamily="18" charset="0"/>
              </a:rPr>
              <a:t>n</a:t>
            </a:r>
            <a:r>
              <a:rPr lang="cs-CZ" sz="2500" dirty="0" err="1" smtClean="0">
                <a:cs typeface="Times New Roman" pitchFamily="18" charset="0"/>
              </a:rPr>
              <a:t>ízkodýmivá</a:t>
            </a:r>
            <a:r>
              <a:rPr lang="cs-CZ" sz="2500" dirty="0" smtClean="0">
                <a:cs typeface="Times New Roman" pitchFamily="18" charset="0"/>
              </a:rPr>
              <a:t> </a:t>
            </a:r>
            <a:r>
              <a:rPr lang="cs-CZ" sz="2500" dirty="0">
                <a:cs typeface="Times New Roman" pitchFamily="18" charset="0"/>
              </a:rPr>
              <a:t>oheň retardující polymerní směs </a:t>
            </a:r>
            <a:r>
              <a:rPr lang="cs-CZ" sz="2500" dirty="0" smtClean="0">
                <a:cs typeface="Times New Roman" pitchFamily="18" charset="0"/>
              </a:rPr>
              <a:t>LDPE/EVA+ATH</a:t>
            </a:r>
            <a:r>
              <a:rPr lang="cs-CZ" sz="2500" dirty="0">
                <a:latin typeface="+mn-lt"/>
                <a:cs typeface="Times New Roman" pitchFamily="18" charset="0"/>
              </a:rPr>
              <a:t> </a:t>
            </a:r>
            <a:r>
              <a:rPr lang="cs-CZ" sz="2500" dirty="0" smtClean="0">
                <a:latin typeface="+mn-lt"/>
                <a:cs typeface="Times New Roman" pitchFamily="18" charset="0"/>
              </a:rPr>
              <a:t>+ pigment</a:t>
            </a:r>
            <a:endParaRPr lang="cs-CZ" sz="25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1980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0"/>
            <a:ext cx="10080625" cy="644525"/>
          </a:xfrm>
          <a:prstGeom prst="rect">
            <a:avLst/>
          </a:prstGeom>
          <a:gradFill flip="none" rotWithShape="1">
            <a:gsLst>
              <a:gs pos="0">
                <a:srgbClr val="44769A"/>
              </a:gs>
              <a:gs pos="100000">
                <a:srgbClr val="44769A">
                  <a:lumMod val="85000"/>
                  <a:lumOff val="15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anchor="ctr"/>
          <a:lstStyle/>
          <a:p>
            <a:pPr algn="ctr" defTabSz="10080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bdélník 5"/>
          <p:cNvSpPr/>
          <p:nvPr/>
        </p:nvSpPr>
        <p:spPr>
          <a:xfrm>
            <a:off x="788988" y="669925"/>
            <a:ext cx="9286875" cy="39688"/>
          </a:xfrm>
          <a:prstGeom prst="rect">
            <a:avLst/>
          </a:prstGeom>
          <a:solidFill>
            <a:srgbClr val="FFB44C"/>
          </a:solidFill>
          <a:ln>
            <a:noFill/>
          </a:ln>
          <a:effectLst>
            <a:outerShdw blurRad="1016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anchor="ctr"/>
          <a:lstStyle/>
          <a:p>
            <a:pPr algn="ctr" defTabSz="10080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bdélník 4"/>
          <p:cNvSpPr/>
          <p:nvPr/>
        </p:nvSpPr>
        <p:spPr>
          <a:xfrm>
            <a:off x="0" y="669925"/>
            <a:ext cx="773113" cy="6894513"/>
          </a:xfrm>
          <a:prstGeom prst="rect">
            <a:avLst/>
          </a:prstGeom>
          <a:gradFill flip="none" rotWithShape="1">
            <a:gsLst>
              <a:gs pos="0">
                <a:srgbClr val="44769A">
                  <a:lumMod val="85000"/>
                  <a:lumOff val="15000"/>
                </a:srgbClr>
              </a:gs>
              <a:gs pos="100000">
                <a:srgbClr val="44769A">
                  <a:lumMod val="50000"/>
                  <a:lumOff val="50000"/>
                </a:srgb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270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anchor="ctr"/>
          <a:lstStyle/>
          <a:p>
            <a:pPr algn="ctr" defTabSz="10080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394" name="Text Box 6"/>
          <p:cNvSpPr txBox="1">
            <a:spLocks noChangeArrowheads="1"/>
          </p:cNvSpPr>
          <p:nvPr/>
        </p:nvSpPr>
        <p:spPr bwMode="auto">
          <a:xfrm>
            <a:off x="936625" y="782449"/>
            <a:ext cx="856932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cs-CZ" sz="3000" b="1" dirty="0" smtClean="0">
                <a:solidFill>
                  <a:srgbClr val="44769A"/>
                </a:solidFill>
                <a:cs typeface="Times New Roman" pitchFamily="18" charset="0"/>
              </a:rPr>
              <a:t>Výsledky měření STA</a:t>
            </a:r>
            <a:endParaRPr lang="en-US" sz="3000" b="1" dirty="0">
              <a:solidFill>
                <a:srgbClr val="44769A"/>
              </a:solidFill>
              <a:latin typeface="Symbol" pitchFamily="18" charset="2"/>
              <a:cs typeface="Times New Roman" pitchFamily="18" charset="0"/>
            </a:endParaRPr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6850" y="69850"/>
            <a:ext cx="1263650" cy="503238"/>
          </a:xfrm>
          <a:prstGeom prst="rect">
            <a:avLst/>
          </a:prstGeom>
          <a:effectLst>
            <a:outerShdw blurRad="1016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88" y="1409283"/>
            <a:ext cx="9000000" cy="581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00" y="5714246"/>
            <a:ext cx="4077937" cy="171783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  <a:ex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31" r="35253" b="21448"/>
          <a:stretch/>
        </p:blipFill>
        <p:spPr bwMode="auto">
          <a:xfrm>
            <a:off x="5181422" y="1336447"/>
            <a:ext cx="4623442" cy="16266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03125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0"/>
            <a:ext cx="10080625" cy="644525"/>
          </a:xfrm>
          <a:prstGeom prst="rect">
            <a:avLst/>
          </a:prstGeom>
          <a:gradFill flip="none" rotWithShape="1">
            <a:gsLst>
              <a:gs pos="0">
                <a:srgbClr val="44769A"/>
              </a:gs>
              <a:gs pos="100000">
                <a:srgbClr val="44769A">
                  <a:lumMod val="85000"/>
                  <a:lumOff val="15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anchor="ctr"/>
          <a:lstStyle/>
          <a:p>
            <a:pPr algn="ctr" defTabSz="10080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bdélník 5"/>
          <p:cNvSpPr/>
          <p:nvPr/>
        </p:nvSpPr>
        <p:spPr>
          <a:xfrm>
            <a:off x="788988" y="669925"/>
            <a:ext cx="9286875" cy="39688"/>
          </a:xfrm>
          <a:prstGeom prst="rect">
            <a:avLst/>
          </a:prstGeom>
          <a:solidFill>
            <a:srgbClr val="FFB44C"/>
          </a:solidFill>
          <a:ln>
            <a:noFill/>
          </a:ln>
          <a:effectLst>
            <a:outerShdw blurRad="1016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anchor="ctr"/>
          <a:lstStyle/>
          <a:p>
            <a:pPr algn="ctr" defTabSz="10080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bdélník 4"/>
          <p:cNvSpPr/>
          <p:nvPr/>
        </p:nvSpPr>
        <p:spPr>
          <a:xfrm>
            <a:off x="0" y="669925"/>
            <a:ext cx="773113" cy="6894513"/>
          </a:xfrm>
          <a:prstGeom prst="rect">
            <a:avLst/>
          </a:prstGeom>
          <a:gradFill flip="none" rotWithShape="1">
            <a:gsLst>
              <a:gs pos="0">
                <a:srgbClr val="44769A">
                  <a:lumMod val="85000"/>
                  <a:lumOff val="15000"/>
                </a:srgbClr>
              </a:gs>
              <a:gs pos="100000">
                <a:srgbClr val="44769A">
                  <a:lumMod val="50000"/>
                  <a:lumOff val="50000"/>
                </a:srgb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270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anchor="ctr"/>
          <a:lstStyle/>
          <a:p>
            <a:pPr algn="ctr" defTabSz="10080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394" name="Text Box 6"/>
          <p:cNvSpPr txBox="1">
            <a:spLocks noChangeArrowheads="1"/>
          </p:cNvSpPr>
          <p:nvPr/>
        </p:nvSpPr>
        <p:spPr bwMode="auto">
          <a:xfrm>
            <a:off x="917575" y="794146"/>
            <a:ext cx="856932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cs-CZ" sz="3000" b="1" dirty="0" smtClean="0">
                <a:solidFill>
                  <a:srgbClr val="44769A"/>
                </a:solidFill>
                <a:cs typeface="Times New Roman" pitchFamily="18" charset="0"/>
              </a:rPr>
              <a:t>Výsledky měření STA</a:t>
            </a:r>
            <a:endParaRPr lang="en-US" sz="3000" b="1" dirty="0">
              <a:solidFill>
                <a:srgbClr val="44769A"/>
              </a:solidFill>
              <a:latin typeface="Symbol" pitchFamily="18" charset="2"/>
              <a:cs typeface="Times New Roman" pitchFamily="18" charset="0"/>
            </a:endParaRPr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6850" y="69850"/>
            <a:ext cx="1263650" cy="503238"/>
          </a:xfrm>
          <a:prstGeom prst="rect">
            <a:avLst/>
          </a:prstGeom>
          <a:effectLst>
            <a:outerShdw blurRad="1016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3" y="1409283"/>
            <a:ext cx="9000000" cy="581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7434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0"/>
            <a:ext cx="10080625" cy="644525"/>
          </a:xfrm>
          <a:prstGeom prst="rect">
            <a:avLst/>
          </a:prstGeom>
          <a:gradFill flip="none" rotWithShape="1">
            <a:gsLst>
              <a:gs pos="0">
                <a:srgbClr val="44769A"/>
              </a:gs>
              <a:gs pos="100000">
                <a:srgbClr val="44769A">
                  <a:lumMod val="85000"/>
                  <a:lumOff val="15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anchor="ctr"/>
          <a:lstStyle/>
          <a:p>
            <a:pPr algn="ctr" defTabSz="10080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bdélník 5"/>
          <p:cNvSpPr/>
          <p:nvPr/>
        </p:nvSpPr>
        <p:spPr>
          <a:xfrm>
            <a:off x="788988" y="669925"/>
            <a:ext cx="9286875" cy="39688"/>
          </a:xfrm>
          <a:prstGeom prst="rect">
            <a:avLst/>
          </a:prstGeom>
          <a:solidFill>
            <a:srgbClr val="FFB44C"/>
          </a:solidFill>
          <a:ln>
            <a:noFill/>
          </a:ln>
          <a:effectLst>
            <a:outerShdw blurRad="1016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anchor="ctr"/>
          <a:lstStyle/>
          <a:p>
            <a:pPr algn="ctr" defTabSz="10080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bdélník 4"/>
          <p:cNvSpPr/>
          <p:nvPr/>
        </p:nvSpPr>
        <p:spPr>
          <a:xfrm>
            <a:off x="0" y="669925"/>
            <a:ext cx="773113" cy="6894513"/>
          </a:xfrm>
          <a:prstGeom prst="rect">
            <a:avLst/>
          </a:prstGeom>
          <a:gradFill flip="none" rotWithShape="1">
            <a:gsLst>
              <a:gs pos="0">
                <a:srgbClr val="44769A">
                  <a:lumMod val="85000"/>
                  <a:lumOff val="15000"/>
                </a:srgbClr>
              </a:gs>
              <a:gs pos="100000">
                <a:srgbClr val="44769A">
                  <a:lumMod val="50000"/>
                  <a:lumOff val="50000"/>
                </a:srgb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270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anchor="ctr"/>
          <a:lstStyle/>
          <a:p>
            <a:pPr algn="ctr" defTabSz="10080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6850" y="69850"/>
            <a:ext cx="1263650" cy="503238"/>
          </a:xfrm>
          <a:prstGeom prst="rect">
            <a:avLst/>
          </a:prstGeom>
          <a:effectLst>
            <a:outerShdw blurRad="1016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88" y="1409283"/>
            <a:ext cx="9000000" cy="581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917575" y="783848"/>
            <a:ext cx="856932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cs-CZ" sz="3000" b="1" dirty="0" smtClean="0">
                <a:solidFill>
                  <a:srgbClr val="44769A"/>
                </a:solidFill>
                <a:cs typeface="Times New Roman" pitchFamily="18" charset="0"/>
              </a:rPr>
              <a:t>Izolační odpor (2 </a:t>
            </a:r>
            <a:r>
              <a:rPr lang="cs-CZ" sz="3000" b="1" dirty="0" err="1" smtClean="0">
                <a:solidFill>
                  <a:srgbClr val="44769A"/>
                </a:solidFill>
                <a:cs typeface="Times New Roman" pitchFamily="18" charset="0"/>
              </a:rPr>
              <a:t>skloslídové</a:t>
            </a:r>
            <a:r>
              <a:rPr lang="cs-CZ" sz="3000" b="1" dirty="0" smtClean="0">
                <a:solidFill>
                  <a:srgbClr val="44769A"/>
                </a:solidFill>
                <a:cs typeface="Times New Roman" pitchFamily="18" charset="0"/>
              </a:rPr>
              <a:t> pásky a 1 FR páska)</a:t>
            </a:r>
            <a:endParaRPr lang="en-US" sz="3000" b="1" dirty="0">
              <a:solidFill>
                <a:srgbClr val="44769A"/>
              </a:solidFill>
              <a:latin typeface="Symbol" pitchFamily="18" charset="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2569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0"/>
            <a:ext cx="10080625" cy="644525"/>
          </a:xfrm>
          <a:prstGeom prst="rect">
            <a:avLst/>
          </a:prstGeom>
          <a:gradFill flip="none" rotWithShape="1">
            <a:gsLst>
              <a:gs pos="0">
                <a:srgbClr val="44769A"/>
              </a:gs>
              <a:gs pos="100000">
                <a:srgbClr val="44769A">
                  <a:lumMod val="85000"/>
                  <a:lumOff val="15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anchor="ctr"/>
          <a:lstStyle/>
          <a:p>
            <a:pPr algn="ctr" defTabSz="10080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bdélník 5"/>
          <p:cNvSpPr/>
          <p:nvPr/>
        </p:nvSpPr>
        <p:spPr>
          <a:xfrm>
            <a:off x="788988" y="669925"/>
            <a:ext cx="9286875" cy="39688"/>
          </a:xfrm>
          <a:prstGeom prst="rect">
            <a:avLst/>
          </a:prstGeom>
          <a:solidFill>
            <a:srgbClr val="FFB44C"/>
          </a:solidFill>
          <a:ln>
            <a:noFill/>
          </a:ln>
          <a:effectLst>
            <a:outerShdw blurRad="1016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anchor="ctr"/>
          <a:lstStyle/>
          <a:p>
            <a:pPr algn="ctr" defTabSz="10080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bdélník 4"/>
          <p:cNvSpPr/>
          <p:nvPr/>
        </p:nvSpPr>
        <p:spPr>
          <a:xfrm>
            <a:off x="0" y="669925"/>
            <a:ext cx="773113" cy="6894513"/>
          </a:xfrm>
          <a:prstGeom prst="rect">
            <a:avLst/>
          </a:prstGeom>
          <a:gradFill flip="none" rotWithShape="1">
            <a:gsLst>
              <a:gs pos="0">
                <a:srgbClr val="44769A">
                  <a:lumMod val="85000"/>
                  <a:lumOff val="15000"/>
                </a:srgbClr>
              </a:gs>
              <a:gs pos="100000">
                <a:srgbClr val="44769A">
                  <a:lumMod val="50000"/>
                  <a:lumOff val="50000"/>
                </a:srgb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270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anchor="ctr"/>
          <a:lstStyle/>
          <a:p>
            <a:pPr algn="ctr" defTabSz="10080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394" name="Text Box 6"/>
          <p:cNvSpPr txBox="1">
            <a:spLocks noChangeArrowheads="1"/>
          </p:cNvSpPr>
          <p:nvPr/>
        </p:nvSpPr>
        <p:spPr bwMode="auto">
          <a:xfrm>
            <a:off x="936625" y="805180"/>
            <a:ext cx="856932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cs-CZ" sz="3000" b="1" dirty="0" smtClean="0">
                <a:solidFill>
                  <a:srgbClr val="44769A"/>
                </a:solidFill>
                <a:cs typeface="Times New Roman" pitchFamily="18" charset="0"/>
              </a:rPr>
              <a:t>Elektroizolační materiály v elektrotechnice</a:t>
            </a:r>
            <a:endParaRPr lang="cs-CZ" sz="3000" b="1" dirty="0">
              <a:solidFill>
                <a:srgbClr val="44769A"/>
              </a:solidFill>
              <a:cs typeface="Times New Roman" pitchFamily="18" charset="0"/>
            </a:endParaRPr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6850" y="69850"/>
            <a:ext cx="1263650" cy="503238"/>
          </a:xfrm>
          <a:prstGeom prst="rect">
            <a:avLst/>
          </a:prstGeom>
          <a:effectLst>
            <a:outerShdw blurRad="101600" dist="12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828675" y="1570330"/>
            <a:ext cx="9073008" cy="5093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600"/>
              </a:spcBef>
              <a:spcAft>
                <a:spcPts val="1200"/>
              </a:spcAft>
              <a:buFontTx/>
              <a:buChar char="-"/>
            </a:pPr>
            <a:r>
              <a:rPr lang="cs-CZ" sz="2500" dirty="0" smtClean="0">
                <a:cs typeface="Times New Roman" pitchFamily="18" charset="0"/>
              </a:rPr>
              <a:t>Velmi rozsáhlá skupina </a:t>
            </a:r>
            <a:r>
              <a:rPr lang="cs-CZ" sz="2500" dirty="0">
                <a:cs typeface="Times New Roman" pitchFamily="18" charset="0"/>
              </a:rPr>
              <a:t>materiálů. </a:t>
            </a:r>
          </a:p>
          <a:p>
            <a:pPr marL="342900" indent="-342900" algn="just">
              <a:spcBef>
                <a:spcPts val="600"/>
              </a:spcBef>
              <a:spcAft>
                <a:spcPts val="1200"/>
              </a:spcAft>
              <a:buFontTx/>
              <a:buChar char="-"/>
            </a:pPr>
            <a:r>
              <a:rPr lang="cs-CZ" sz="2500" dirty="0" smtClean="0">
                <a:cs typeface="Times New Roman" pitchFamily="18" charset="0"/>
              </a:rPr>
              <a:t>Kompozitní </a:t>
            </a:r>
            <a:r>
              <a:rPr lang="cs-CZ" sz="2500" dirty="0">
                <a:cs typeface="Times New Roman" pitchFamily="18" charset="0"/>
              </a:rPr>
              <a:t>materiály s jednou či více složkami založenými na polymerní bázi, tedy tzv. </a:t>
            </a:r>
            <a:r>
              <a:rPr lang="cs-CZ" sz="2500" i="1" dirty="0">
                <a:cs typeface="Times New Roman" pitchFamily="18" charset="0"/>
              </a:rPr>
              <a:t>polymerní kompozity</a:t>
            </a:r>
            <a:r>
              <a:rPr lang="cs-CZ" sz="2500" dirty="0">
                <a:cs typeface="Times New Roman" pitchFamily="18" charset="0"/>
              </a:rPr>
              <a:t>. </a:t>
            </a:r>
            <a:endParaRPr lang="cs-CZ" sz="2500" dirty="0" smtClean="0">
              <a:cs typeface="Times New Roman" pitchFamily="18" charset="0"/>
            </a:endParaRPr>
          </a:p>
          <a:p>
            <a:pPr marL="342900" indent="-342900" algn="just">
              <a:spcBef>
                <a:spcPts val="600"/>
              </a:spcBef>
              <a:spcAft>
                <a:spcPts val="1200"/>
              </a:spcAft>
              <a:buFontTx/>
              <a:buChar char="-"/>
            </a:pPr>
            <a:r>
              <a:rPr lang="cs-CZ" sz="2500" i="1" dirty="0" smtClean="0">
                <a:cs typeface="Times New Roman" pitchFamily="18" charset="0"/>
              </a:rPr>
              <a:t>Dvousložkové </a:t>
            </a:r>
            <a:r>
              <a:rPr lang="cs-CZ" sz="2500" dirty="0" smtClean="0">
                <a:cs typeface="Times New Roman" pitchFamily="18" charset="0"/>
              </a:rPr>
              <a:t>a </a:t>
            </a:r>
            <a:r>
              <a:rPr lang="cs-CZ" sz="2500" i="1" dirty="0" smtClean="0">
                <a:cs typeface="Times New Roman" pitchFamily="18" charset="0"/>
              </a:rPr>
              <a:t>vícesložkové</a:t>
            </a:r>
            <a:r>
              <a:rPr lang="cs-CZ" sz="2500" dirty="0" smtClean="0">
                <a:cs typeface="Times New Roman" pitchFamily="18" charset="0"/>
              </a:rPr>
              <a:t> polymerní </a:t>
            </a:r>
            <a:r>
              <a:rPr lang="cs-CZ" sz="2500" dirty="0">
                <a:cs typeface="Times New Roman" pitchFamily="18" charset="0"/>
              </a:rPr>
              <a:t>kompozity</a:t>
            </a:r>
            <a:r>
              <a:rPr lang="cs-CZ" sz="2500" dirty="0" smtClean="0">
                <a:cs typeface="Times New Roman" pitchFamily="18" charset="0"/>
              </a:rPr>
              <a:t>.</a:t>
            </a:r>
          </a:p>
          <a:p>
            <a:pPr marL="342900" indent="-342900" algn="just">
              <a:spcBef>
                <a:spcPts val="600"/>
              </a:spcBef>
              <a:spcAft>
                <a:spcPts val="1200"/>
              </a:spcAft>
              <a:buFontTx/>
              <a:buChar char="-"/>
            </a:pPr>
            <a:r>
              <a:rPr lang="cs-CZ" sz="2500" dirty="0" smtClean="0">
                <a:cs typeface="Times New Roman" pitchFamily="18" charset="0"/>
              </a:rPr>
              <a:t>Trend zvyšování výkonu (a zmenšování rozměrů) el. strojů.</a:t>
            </a:r>
          </a:p>
          <a:p>
            <a:pPr marL="342900" indent="-342900" algn="just">
              <a:spcBef>
                <a:spcPts val="600"/>
              </a:spcBef>
              <a:spcAft>
                <a:spcPts val="1200"/>
              </a:spcAft>
              <a:buFontTx/>
              <a:buChar char="-"/>
            </a:pPr>
            <a:r>
              <a:rPr lang="cs-CZ" sz="2500" dirty="0" smtClean="0">
                <a:cs typeface="Times New Roman" pitchFamily="18" charset="0"/>
              </a:rPr>
              <a:t>Využití </a:t>
            </a:r>
            <a:r>
              <a:rPr lang="cs-CZ" sz="2500" dirty="0">
                <a:cs typeface="Times New Roman" pitchFamily="18" charset="0"/>
              </a:rPr>
              <a:t>dispergované složky tvořené </a:t>
            </a:r>
            <a:r>
              <a:rPr lang="cs-CZ" sz="2500" dirty="0" err="1" smtClean="0">
                <a:cs typeface="Times New Roman" pitchFamily="18" charset="0"/>
              </a:rPr>
              <a:t>nanomateriály</a:t>
            </a:r>
            <a:r>
              <a:rPr lang="cs-CZ" sz="2500" dirty="0" smtClean="0">
                <a:cs typeface="Times New Roman" pitchFamily="18" charset="0"/>
              </a:rPr>
              <a:t> (oxid křemičitý, titaničitý, hlinitý aj.) s cílem vylepšit dielektrické a mechanické vlastnosti,  a příp. zvýšit tepelnou vodivost.</a:t>
            </a:r>
          </a:p>
          <a:p>
            <a:pPr marL="342900" indent="-342900" algn="just">
              <a:spcBef>
                <a:spcPts val="600"/>
              </a:spcBef>
              <a:spcAft>
                <a:spcPts val="1200"/>
              </a:spcAft>
              <a:buFontTx/>
              <a:buChar char="-"/>
            </a:pPr>
            <a:r>
              <a:rPr lang="cs-CZ" sz="2500" dirty="0" smtClean="0">
                <a:cs typeface="Times New Roman" pitchFamily="18" charset="0"/>
              </a:rPr>
              <a:t>Využití netkaných nanovlákenných organických či anorganických struktur.</a:t>
            </a:r>
            <a:endParaRPr lang="cs-CZ" sz="2500" dirty="0"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0"/>
            <a:ext cx="10080625" cy="644525"/>
          </a:xfrm>
          <a:prstGeom prst="rect">
            <a:avLst/>
          </a:prstGeom>
          <a:gradFill flip="none" rotWithShape="1">
            <a:gsLst>
              <a:gs pos="0">
                <a:srgbClr val="44769A"/>
              </a:gs>
              <a:gs pos="100000">
                <a:srgbClr val="44769A">
                  <a:lumMod val="85000"/>
                  <a:lumOff val="15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anchor="ctr"/>
          <a:lstStyle/>
          <a:p>
            <a:pPr algn="ctr" defTabSz="10080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bdélník 5"/>
          <p:cNvSpPr/>
          <p:nvPr/>
        </p:nvSpPr>
        <p:spPr>
          <a:xfrm>
            <a:off x="788988" y="669925"/>
            <a:ext cx="9286875" cy="39688"/>
          </a:xfrm>
          <a:prstGeom prst="rect">
            <a:avLst/>
          </a:prstGeom>
          <a:solidFill>
            <a:srgbClr val="FFB44C"/>
          </a:solidFill>
          <a:ln>
            <a:noFill/>
          </a:ln>
          <a:effectLst>
            <a:outerShdw blurRad="1016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anchor="ctr"/>
          <a:lstStyle/>
          <a:p>
            <a:pPr algn="ctr" defTabSz="10080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bdélník 4"/>
          <p:cNvSpPr/>
          <p:nvPr/>
        </p:nvSpPr>
        <p:spPr>
          <a:xfrm>
            <a:off x="0" y="669925"/>
            <a:ext cx="773113" cy="6894513"/>
          </a:xfrm>
          <a:prstGeom prst="rect">
            <a:avLst/>
          </a:prstGeom>
          <a:gradFill flip="none" rotWithShape="1">
            <a:gsLst>
              <a:gs pos="0">
                <a:srgbClr val="44769A">
                  <a:lumMod val="85000"/>
                  <a:lumOff val="15000"/>
                </a:srgbClr>
              </a:gs>
              <a:gs pos="100000">
                <a:srgbClr val="44769A">
                  <a:lumMod val="50000"/>
                  <a:lumOff val="50000"/>
                </a:srgb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270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anchor="ctr"/>
          <a:lstStyle/>
          <a:p>
            <a:pPr algn="ctr" defTabSz="10080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394" name="Text Box 6"/>
          <p:cNvSpPr txBox="1">
            <a:spLocks noChangeArrowheads="1"/>
          </p:cNvSpPr>
          <p:nvPr/>
        </p:nvSpPr>
        <p:spPr bwMode="auto">
          <a:xfrm>
            <a:off x="917575" y="783848"/>
            <a:ext cx="856932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cs-CZ" sz="3000" b="1" dirty="0" smtClean="0">
                <a:solidFill>
                  <a:srgbClr val="44769A"/>
                </a:solidFill>
                <a:cs typeface="Times New Roman" pitchFamily="18" charset="0"/>
              </a:rPr>
              <a:t>Izolační odpor (1 </a:t>
            </a:r>
            <a:r>
              <a:rPr lang="cs-CZ" sz="3000" b="1" dirty="0" err="1" smtClean="0">
                <a:solidFill>
                  <a:srgbClr val="44769A"/>
                </a:solidFill>
                <a:cs typeface="Times New Roman" pitchFamily="18" charset="0"/>
              </a:rPr>
              <a:t>skloslídová</a:t>
            </a:r>
            <a:r>
              <a:rPr lang="cs-CZ" sz="3000" b="1" dirty="0" smtClean="0">
                <a:solidFill>
                  <a:srgbClr val="44769A"/>
                </a:solidFill>
                <a:cs typeface="Times New Roman" pitchFamily="18" charset="0"/>
              </a:rPr>
              <a:t> páska a 1 FR páska)</a:t>
            </a:r>
            <a:endParaRPr lang="en-US" sz="3000" b="1" dirty="0">
              <a:solidFill>
                <a:srgbClr val="44769A"/>
              </a:solidFill>
              <a:latin typeface="Symbol" pitchFamily="18" charset="2"/>
              <a:cs typeface="Times New Roman" pitchFamily="18" charset="0"/>
            </a:endParaRPr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6850" y="69850"/>
            <a:ext cx="1263650" cy="503238"/>
          </a:xfrm>
          <a:prstGeom prst="rect">
            <a:avLst/>
          </a:prstGeom>
          <a:effectLst>
            <a:outerShdw blurRad="1016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3" y="1409283"/>
            <a:ext cx="9000000" cy="581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 bwMode="auto">
          <a:xfrm>
            <a:off x="780549" y="7161292"/>
            <a:ext cx="92953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defTabSz="914400" eaLnBrk="1"/>
            <a:r>
              <a:rPr lang="en-US" sz="1000" dirty="0" smtClean="0">
                <a:latin typeface="Tahoma" pitchFamily="34" charset="0"/>
              </a:rPr>
              <a:t>Polanský</a:t>
            </a:r>
            <a:r>
              <a:rPr lang="en-US" sz="1000" dirty="0">
                <a:latin typeface="Tahoma" pitchFamily="34" charset="0"/>
              </a:rPr>
              <a:t>, R., </a:t>
            </a:r>
            <a:r>
              <a:rPr lang="en-US" sz="1000" dirty="0" err="1">
                <a:latin typeface="Tahoma" pitchFamily="34" charset="0"/>
              </a:rPr>
              <a:t>Polanská</a:t>
            </a:r>
            <a:r>
              <a:rPr lang="en-US" sz="1000" dirty="0">
                <a:latin typeface="Tahoma" pitchFamily="34" charset="0"/>
              </a:rPr>
              <a:t>, M. Testing of the fire-proof functionality of cable insulation under fire conditions via insulation resistance measurements. </a:t>
            </a:r>
            <a:r>
              <a:rPr lang="en-US" sz="1000" i="1" dirty="0">
                <a:latin typeface="Tahoma" pitchFamily="34" charset="0"/>
              </a:rPr>
              <a:t>Engineering Failure Analysis</a:t>
            </a:r>
            <a:r>
              <a:rPr lang="en-US" sz="1000" dirty="0">
                <a:latin typeface="Tahoma" pitchFamily="34" charset="0"/>
              </a:rPr>
              <a:t>. 2015, 57: 334-349</a:t>
            </a:r>
            <a:r>
              <a:rPr lang="en-US" sz="1000" dirty="0" smtClean="0">
                <a:latin typeface="Tahoma" pitchFamily="34" charset="0"/>
              </a:rPr>
              <a:t>.</a:t>
            </a:r>
            <a:endParaRPr lang="cs-CZ" sz="1000" dirty="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4044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0"/>
            <a:ext cx="10080625" cy="644525"/>
          </a:xfrm>
          <a:prstGeom prst="rect">
            <a:avLst/>
          </a:prstGeom>
          <a:gradFill flip="none" rotWithShape="1">
            <a:gsLst>
              <a:gs pos="0">
                <a:srgbClr val="44769A"/>
              </a:gs>
              <a:gs pos="100000">
                <a:srgbClr val="44769A">
                  <a:lumMod val="85000"/>
                  <a:lumOff val="15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anchor="ctr"/>
          <a:lstStyle/>
          <a:p>
            <a:pPr algn="ctr" defTabSz="10080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bdélník 5"/>
          <p:cNvSpPr/>
          <p:nvPr/>
        </p:nvSpPr>
        <p:spPr>
          <a:xfrm>
            <a:off x="788988" y="669925"/>
            <a:ext cx="9286875" cy="39688"/>
          </a:xfrm>
          <a:prstGeom prst="rect">
            <a:avLst/>
          </a:prstGeom>
          <a:solidFill>
            <a:srgbClr val="FFB44C"/>
          </a:solidFill>
          <a:ln>
            <a:noFill/>
          </a:ln>
          <a:effectLst>
            <a:outerShdw blurRad="1016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anchor="ctr"/>
          <a:lstStyle/>
          <a:p>
            <a:pPr algn="ctr" defTabSz="10080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bdélník 4"/>
          <p:cNvSpPr/>
          <p:nvPr/>
        </p:nvSpPr>
        <p:spPr>
          <a:xfrm>
            <a:off x="0" y="669925"/>
            <a:ext cx="773113" cy="6894513"/>
          </a:xfrm>
          <a:prstGeom prst="rect">
            <a:avLst/>
          </a:prstGeom>
          <a:gradFill flip="none" rotWithShape="1">
            <a:gsLst>
              <a:gs pos="0">
                <a:srgbClr val="44769A">
                  <a:lumMod val="85000"/>
                  <a:lumOff val="15000"/>
                </a:srgbClr>
              </a:gs>
              <a:gs pos="100000">
                <a:srgbClr val="44769A">
                  <a:lumMod val="50000"/>
                  <a:lumOff val="50000"/>
                </a:srgb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270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anchor="ctr"/>
          <a:lstStyle/>
          <a:p>
            <a:pPr algn="ctr" defTabSz="10080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394" name="Text Box 6"/>
          <p:cNvSpPr txBox="1">
            <a:spLocks noChangeArrowheads="1"/>
          </p:cNvSpPr>
          <p:nvPr/>
        </p:nvSpPr>
        <p:spPr bwMode="auto">
          <a:xfrm>
            <a:off x="917575" y="782449"/>
            <a:ext cx="856932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cs-CZ" sz="3000" b="1" dirty="0" smtClean="0">
                <a:solidFill>
                  <a:srgbClr val="44769A"/>
                </a:solidFill>
                <a:cs typeface="Times New Roman" pitchFamily="18" charset="0"/>
              </a:rPr>
              <a:t>Izolační odpor (1 </a:t>
            </a:r>
            <a:r>
              <a:rPr lang="cs-CZ" sz="3000" b="1" dirty="0" err="1" smtClean="0">
                <a:solidFill>
                  <a:srgbClr val="44769A"/>
                </a:solidFill>
                <a:cs typeface="Times New Roman" pitchFamily="18" charset="0"/>
              </a:rPr>
              <a:t>skloslídová</a:t>
            </a:r>
            <a:r>
              <a:rPr lang="cs-CZ" sz="3000" b="1" dirty="0" smtClean="0">
                <a:solidFill>
                  <a:srgbClr val="44769A"/>
                </a:solidFill>
                <a:cs typeface="Times New Roman" pitchFamily="18" charset="0"/>
              </a:rPr>
              <a:t> páska a 2 FR pásky)</a:t>
            </a:r>
            <a:endParaRPr lang="en-US" sz="3000" b="1" dirty="0">
              <a:solidFill>
                <a:srgbClr val="44769A"/>
              </a:solidFill>
              <a:latin typeface="Symbol" pitchFamily="18" charset="2"/>
              <a:cs typeface="Times New Roman" pitchFamily="18" charset="0"/>
            </a:endParaRPr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6850" y="69850"/>
            <a:ext cx="1263650" cy="503238"/>
          </a:xfrm>
          <a:prstGeom prst="rect">
            <a:avLst/>
          </a:prstGeom>
          <a:effectLst>
            <a:outerShdw blurRad="1016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3" y="1409283"/>
            <a:ext cx="9000000" cy="581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85503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0"/>
            <a:ext cx="10080625" cy="644525"/>
          </a:xfrm>
          <a:prstGeom prst="rect">
            <a:avLst/>
          </a:prstGeom>
          <a:gradFill flip="none" rotWithShape="1">
            <a:gsLst>
              <a:gs pos="0">
                <a:srgbClr val="44769A"/>
              </a:gs>
              <a:gs pos="100000">
                <a:srgbClr val="44769A">
                  <a:lumMod val="85000"/>
                  <a:lumOff val="15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anchor="ctr"/>
          <a:lstStyle/>
          <a:p>
            <a:pPr algn="ctr" defTabSz="10080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bdélník 5"/>
          <p:cNvSpPr/>
          <p:nvPr/>
        </p:nvSpPr>
        <p:spPr>
          <a:xfrm>
            <a:off x="788988" y="669925"/>
            <a:ext cx="9286875" cy="39688"/>
          </a:xfrm>
          <a:prstGeom prst="rect">
            <a:avLst/>
          </a:prstGeom>
          <a:solidFill>
            <a:srgbClr val="FFB44C"/>
          </a:solidFill>
          <a:ln>
            <a:noFill/>
          </a:ln>
          <a:effectLst>
            <a:outerShdw blurRad="1016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anchor="ctr"/>
          <a:lstStyle/>
          <a:p>
            <a:pPr algn="ctr" defTabSz="10080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bdélník 4"/>
          <p:cNvSpPr/>
          <p:nvPr/>
        </p:nvSpPr>
        <p:spPr>
          <a:xfrm>
            <a:off x="0" y="669925"/>
            <a:ext cx="773113" cy="6894513"/>
          </a:xfrm>
          <a:prstGeom prst="rect">
            <a:avLst/>
          </a:prstGeom>
          <a:gradFill flip="none" rotWithShape="1">
            <a:gsLst>
              <a:gs pos="0">
                <a:srgbClr val="44769A">
                  <a:lumMod val="85000"/>
                  <a:lumOff val="15000"/>
                </a:srgbClr>
              </a:gs>
              <a:gs pos="100000">
                <a:srgbClr val="44769A">
                  <a:lumMod val="50000"/>
                  <a:lumOff val="50000"/>
                </a:srgb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270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anchor="ctr"/>
          <a:lstStyle/>
          <a:p>
            <a:pPr algn="ctr" defTabSz="10080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394" name="Text Box 6"/>
          <p:cNvSpPr txBox="1">
            <a:spLocks noChangeArrowheads="1"/>
          </p:cNvSpPr>
          <p:nvPr/>
        </p:nvSpPr>
        <p:spPr bwMode="auto">
          <a:xfrm>
            <a:off x="936625" y="766680"/>
            <a:ext cx="856932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cs-CZ" sz="3000" b="1" dirty="0" err="1" smtClean="0">
                <a:solidFill>
                  <a:srgbClr val="44769A"/>
                </a:solidFill>
                <a:cs typeface="Times New Roman" pitchFamily="18" charset="0"/>
              </a:rPr>
              <a:t>Halloysit</a:t>
            </a:r>
            <a:r>
              <a:rPr lang="cs-CZ" sz="3000" b="1" dirty="0" smtClean="0">
                <a:solidFill>
                  <a:srgbClr val="44769A"/>
                </a:solidFill>
                <a:cs typeface="Times New Roman" pitchFamily="18" charset="0"/>
              </a:rPr>
              <a:t> </a:t>
            </a:r>
            <a:r>
              <a:rPr lang="cs-CZ" sz="3000" b="1" dirty="0">
                <a:solidFill>
                  <a:srgbClr val="44769A"/>
                </a:solidFill>
                <a:cs typeface="Times New Roman" pitchFamily="18" charset="0"/>
              </a:rPr>
              <a:t>v tubulární </a:t>
            </a:r>
            <a:r>
              <a:rPr lang="cs-CZ" sz="3000" b="1" dirty="0" smtClean="0">
                <a:solidFill>
                  <a:srgbClr val="44769A"/>
                </a:solidFill>
                <a:cs typeface="Times New Roman" pitchFamily="18" charset="0"/>
              </a:rPr>
              <a:t>formě</a:t>
            </a:r>
            <a:endParaRPr lang="en-US" sz="3000" b="1" dirty="0">
              <a:solidFill>
                <a:srgbClr val="44769A"/>
              </a:solidFill>
              <a:latin typeface="Symbol" pitchFamily="18" charset="2"/>
              <a:cs typeface="Times New Roman" pitchFamily="18" charset="0"/>
            </a:endParaRPr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6850" y="69850"/>
            <a:ext cx="1263650" cy="503238"/>
          </a:xfrm>
          <a:prstGeom prst="rect">
            <a:avLst/>
          </a:prstGeom>
          <a:effectLst>
            <a:outerShdw blurRad="1016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904" y="4129937"/>
            <a:ext cx="7208971" cy="2829423"/>
          </a:xfrm>
          <a:prstGeom prst="rect">
            <a:avLst/>
          </a:prstGeom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828675" y="1389314"/>
            <a:ext cx="9073008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just">
              <a:spcBef>
                <a:spcPts val="600"/>
              </a:spcBef>
              <a:spcAft>
                <a:spcPts val="0"/>
              </a:spcAft>
              <a:buFontTx/>
              <a:buChar char="-"/>
            </a:pPr>
            <a:r>
              <a:rPr lang="cs-CZ" sz="2600" dirty="0" smtClean="0">
                <a:cs typeface="Times New Roman" pitchFamily="18" charset="0"/>
              </a:rPr>
              <a:t>Zástupce jílových vrstevnatých minerálů s částicemi ve tvaru dutých </a:t>
            </a:r>
            <a:r>
              <a:rPr lang="cs-CZ" sz="2600" dirty="0" err="1">
                <a:cs typeface="Times New Roman" pitchFamily="18" charset="0"/>
              </a:rPr>
              <a:t>nanotrubiček</a:t>
            </a:r>
            <a:r>
              <a:rPr lang="cs-CZ" sz="2600" dirty="0">
                <a:cs typeface="Times New Roman" pitchFamily="18" charset="0"/>
              </a:rPr>
              <a:t>.</a:t>
            </a:r>
          </a:p>
          <a:p>
            <a:pPr marL="457200" indent="-457200" algn="just">
              <a:spcBef>
                <a:spcPts val="600"/>
              </a:spcBef>
              <a:spcAft>
                <a:spcPts val="0"/>
              </a:spcAft>
              <a:buFontTx/>
              <a:buChar char="-"/>
            </a:pPr>
            <a:r>
              <a:rPr lang="cs-CZ" sz="2600" dirty="0" smtClean="0">
                <a:cs typeface="Times New Roman" pitchFamily="18" charset="0"/>
              </a:rPr>
              <a:t>Základní vrstva vzniká </a:t>
            </a:r>
            <a:r>
              <a:rPr lang="cs-CZ" sz="2600" dirty="0">
                <a:cs typeface="Times New Roman" pitchFamily="18" charset="0"/>
              </a:rPr>
              <a:t>spojením sítě tetraedrů </a:t>
            </a:r>
            <a:r>
              <a:rPr lang="cs-CZ" sz="2600" dirty="0" smtClean="0">
                <a:cs typeface="Times New Roman" pitchFamily="18" charset="0"/>
              </a:rPr>
              <a:t>s </a:t>
            </a:r>
            <a:r>
              <a:rPr lang="cs-CZ" sz="2600" dirty="0">
                <a:cs typeface="Times New Roman" pitchFamily="18" charset="0"/>
              </a:rPr>
              <a:t>centrálním atomem hliníku </a:t>
            </a:r>
            <a:r>
              <a:rPr lang="cs-CZ" sz="2600" dirty="0" smtClean="0">
                <a:cs typeface="Times New Roman" pitchFamily="18" charset="0"/>
              </a:rPr>
              <a:t>(a) a sítě </a:t>
            </a:r>
            <a:r>
              <a:rPr lang="cs-CZ" sz="2600" dirty="0">
                <a:cs typeface="Times New Roman" pitchFamily="18" charset="0"/>
              </a:rPr>
              <a:t>oktaedrů </a:t>
            </a:r>
            <a:r>
              <a:rPr lang="cs-CZ" sz="2600" dirty="0" smtClean="0">
                <a:cs typeface="Times New Roman" pitchFamily="18" charset="0"/>
              </a:rPr>
              <a:t>s </a:t>
            </a:r>
            <a:r>
              <a:rPr lang="cs-CZ" sz="2600" dirty="0">
                <a:cs typeface="Times New Roman" pitchFamily="18" charset="0"/>
              </a:rPr>
              <a:t>centrálním atomem </a:t>
            </a:r>
            <a:r>
              <a:rPr lang="cs-CZ" sz="2600" dirty="0" smtClean="0">
                <a:cs typeface="Times New Roman" pitchFamily="18" charset="0"/>
              </a:rPr>
              <a:t>křemíku (b). Mezivrstva může </a:t>
            </a:r>
            <a:r>
              <a:rPr lang="cs-CZ" sz="2600" dirty="0">
                <a:cs typeface="Times New Roman" pitchFamily="18" charset="0"/>
              </a:rPr>
              <a:t>být vyplněna molekulami slabě vázané </a:t>
            </a:r>
            <a:r>
              <a:rPr lang="cs-CZ" sz="2600" dirty="0" smtClean="0">
                <a:cs typeface="Times New Roman" pitchFamily="18" charset="0"/>
              </a:rPr>
              <a:t>vody, která má zásadní vliv na </a:t>
            </a:r>
            <a:r>
              <a:rPr lang="cs-CZ" sz="2600" dirty="0" err="1" smtClean="0">
                <a:cs typeface="Times New Roman" pitchFamily="18" charset="0"/>
              </a:rPr>
              <a:t>diel</a:t>
            </a:r>
            <a:r>
              <a:rPr lang="cs-CZ" sz="2600" dirty="0" smtClean="0">
                <a:cs typeface="Times New Roman" pitchFamily="18" charset="0"/>
              </a:rPr>
              <a:t>. vlastnosti HNT. </a:t>
            </a:r>
            <a:endParaRPr lang="cs-CZ" sz="2600" dirty="0">
              <a:cs typeface="Times New Roman" pitchFamily="18" charset="0"/>
            </a:endParaRPr>
          </a:p>
          <a:p>
            <a:pPr marL="457200" indent="-457200" algn="just">
              <a:spcBef>
                <a:spcPts val="600"/>
              </a:spcBef>
              <a:spcAft>
                <a:spcPts val="0"/>
              </a:spcAft>
              <a:buFontTx/>
              <a:buChar char="-"/>
            </a:pPr>
            <a:r>
              <a:rPr lang="cs-CZ" sz="2600" dirty="0" smtClean="0">
                <a:cs typeface="Times New Roman" pitchFamily="18" charset="0"/>
              </a:rPr>
              <a:t>Prokázané </a:t>
            </a:r>
            <a:r>
              <a:rPr lang="cs-CZ" sz="2600" dirty="0">
                <a:cs typeface="Times New Roman" pitchFamily="18" charset="0"/>
              </a:rPr>
              <a:t>oheň retardační </a:t>
            </a:r>
            <a:r>
              <a:rPr lang="cs-CZ" sz="2600" dirty="0" smtClean="0">
                <a:cs typeface="Times New Roman" pitchFamily="18" charset="0"/>
              </a:rPr>
              <a:t>účinky.</a:t>
            </a:r>
            <a:endParaRPr lang="cs-CZ" sz="2600" dirty="0">
              <a:cs typeface="Times New Roman" pitchFamily="18" charset="0"/>
            </a:endParaRPr>
          </a:p>
        </p:txBody>
      </p:sp>
      <p:sp>
        <p:nvSpPr>
          <p:cNvPr id="12" name="TextovéPole 11"/>
          <p:cNvSpPr txBox="1"/>
          <p:nvPr/>
        </p:nvSpPr>
        <p:spPr bwMode="auto">
          <a:xfrm>
            <a:off x="780549" y="7161292"/>
            <a:ext cx="92953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defTabSz="914400" eaLnBrk="1"/>
            <a:r>
              <a:rPr lang="en-US" sz="1000" dirty="0" smtClean="0">
                <a:latin typeface="Tahoma" pitchFamily="34" charset="0"/>
              </a:rPr>
              <a:t>Polanský</a:t>
            </a:r>
            <a:r>
              <a:rPr lang="en-US" sz="1000" dirty="0">
                <a:latin typeface="Tahoma" pitchFamily="34" charset="0"/>
              </a:rPr>
              <a:t>, R., </a:t>
            </a:r>
            <a:r>
              <a:rPr lang="en-US" sz="1000" dirty="0" err="1">
                <a:latin typeface="Tahoma" pitchFamily="34" charset="0"/>
              </a:rPr>
              <a:t>Kadlec</a:t>
            </a:r>
            <a:r>
              <a:rPr lang="en-US" sz="1000" dirty="0">
                <a:latin typeface="Tahoma" pitchFamily="34" charset="0"/>
              </a:rPr>
              <a:t>, P., </a:t>
            </a:r>
            <a:r>
              <a:rPr lang="en-US" sz="1000" dirty="0" err="1">
                <a:latin typeface="Tahoma" pitchFamily="34" charset="0"/>
              </a:rPr>
              <a:t>Kolská</a:t>
            </a:r>
            <a:r>
              <a:rPr lang="en-US" sz="1000" dirty="0">
                <a:latin typeface="Tahoma" pitchFamily="34" charset="0"/>
              </a:rPr>
              <a:t>, Z., </a:t>
            </a:r>
            <a:r>
              <a:rPr lang="en-US" sz="1000" dirty="0" err="1">
                <a:latin typeface="Tahoma" pitchFamily="34" charset="0"/>
              </a:rPr>
              <a:t>Švorčík</a:t>
            </a:r>
            <a:r>
              <a:rPr lang="en-US" sz="1000" dirty="0">
                <a:latin typeface="Tahoma" pitchFamily="34" charset="0"/>
              </a:rPr>
              <a:t>, V. Influence of dehydration on the dielectric and structural properties of organically modified montmorillonite and </a:t>
            </a:r>
            <a:r>
              <a:rPr lang="en-US" sz="1000" dirty="0" err="1">
                <a:latin typeface="Tahoma" pitchFamily="34" charset="0"/>
              </a:rPr>
              <a:t>halloysite</a:t>
            </a:r>
            <a:r>
              <a:rPr lang="en-US" sz="1000" dirty="0">
                <a:latin typeface="Tahoma" pitchFamily="34" charset="0"/>
              </a:rPr>
              <a:t> nanotubes. </a:t>
            </a:r>
            <a:r>
              <a:rPr lang="en-US" sz="1000" i="1" dirty="0">
                <a:latin typeface="Tahoma" pitchFamily="34" charset="0"/>
              </a:rPr>
              <a:t>Applied Clay Science</a:t>
            </a:r>
            <a:r>
              <a:rPr lang="en-US" sz="1000" dirty="0">
                <a:latin typeface="Tahoma" pitchFamily="34" charset="0"/>
              </a:rPr>
              <a:t>. 2017, 147, 19-27</a:t>
            </a:r>
            <a:r>
              <a:rPr lang="en-US" sz="1000" dirty="0" smtClean="0">
                <a:latin typeface="Tahoma" pitchFamily="34" charset="0"/>
              </a:rPr>
              <a:t>.</a:t>
            </a:r>
            <a:endParaRPr lang="cs-CZ" sz="1000" dirty="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6728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0"/>
            <a:ext cx="10080625" cy="644525"/>
          </a:xfrm>
          <a:prstGeom prst="rect">
            <a:avLst/>
          </a:prstGeom>
          <a:gradFill flip="none" rotWithShape="1">
            <a:gsLst>
              <a:gs pos="0">
                <a:srgbClr val="44769A"/>
              </a:gs>
              <a:gs pos="100000">
                <a:srgbClr val="44769A">
                  <a:lumMod val="85000"/>
                  <a:lumOff val="15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anchor="ctr"/>
          <a:lstStyle/>
          <a:p>
            <a:pPr algn="ctr" defTabSz="10080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bdélník 5"/>
          <p:cNvSpPr/>
          <p:nvPr/>
        </p:nvSpPr>
        <p:spPr>
          <a:xfrm>
            <a:off x="788988" y="669925"/>
            <a:ext cx="9286875" cy="39688"/>
          </a:xfrm>
          <a:prstGeom prst="rect">
            <a:avLst/>
          </a:prstGeom>
          <a:solidFill>
            <a:srgbClr val="FFB44C"/>
          </a:solidFill>
          <a:ln>
            <a:noFill/>
          </a:ln>
          <a:effectLst>
            <a:outerShdw blurRad="1016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anchor="ctr"/>
          <a:lstStyle/>
          <a:p>
            <a:pPr algn="ctr" defTabSz="10080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bdélník 4"/>
          <p:cNvSpPr/>
          <p:nvPr/>
        </p:nvSpPr>
        <p:spPr>
          <a:xfrm>
            <a:off x="0" y="669925"/>
            <a:ext cx="773113" cy="6894513"/>
          </a:xfrm>
          <a:prstGeom prst="rect">
            <a:avLst/>
          </a:prstGeom>
          <a:gradFill flip="none" rotWithShape="1">
            <a:gsLst>
              <a:gs pos="0">
                <a:srgbClr val="44769A">
                  <a:lumMod val="85000"/>
                  <a:lumOff val="15000"/>
                </a:srgbClr>
              </a:gs>
              <a:gs pos="100000">
                <a:srgbClr val="44769A">
                  <a:lumMod val="50000"/>
                  <a:lumOff val="50000"/>
                </a:srgb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270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anchor="ctr"/>
          <a:lstStyle/>
          <a:p>
            <a:pPr algn="ctr" defTabSz="10080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394" name="Text Box 6"/>
          <p:cNvSpPr txBox="1">
            <a:spLocks noChangeArrowheads="1"/>
          </p:cNvSpPr>
          <p:nvPr/>
        </p:nvSpPr>
        <p:spPr bwMode="auto">
          <a:xfrm>
            <a:off x="936625" y="766680"/>
            <a:ext cx="856932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ts val="1200"/>
              </a:spcBef>
              <a:spcAft>
                <a:spcPts val="600"/>
              </a:spcAft>
            </a:pPr>
            <a:r>
              <a:rPr lang="cs-CZ" sz="3000" b="1" dirty="0" smtClean="0">
                <a:solidFill>
                  <a:srgbClr val="44769A"/>
                </a:solidFill>
                <a:cs typeface="Times New Roman" pitchFamily="18" charset="0"/>
              </a:rPr>
              <a:t>Kompozity LDPE/HNT</a:t>
            </a:r>
            <a:endParaRPr lang="en-US" sz="3000" b="1" dirty="0">
              <a:solidFill>
                <a:srgbClr val="44769A"/>
              </a:solidFill>
              <a:latin typeface="Symbol" pitchFamily="18" charset="2"/>
              <a:cs typeface="Times New Roman" pitchFamily="18" charset="0"/>
            </a:endParaRPr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6850" y="69850"/>
            <a:ext cx="1263650" cy="503238"/>
          </a:xfrm>
          <a:prstGeom prst="rect">
            <a:avLst/>
          </a:prstGeom>
          <a:effectLst>
            <a:outerShdw blurRad="1016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Obrázek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382" y="3902584"/>
            <a:ext cx="6188710" cy="1870075"/>
          </a:xfrm>
          <a:prstGeom prst="rect">
            <a:avLst/>
          </a:prstGeom>
        </p:spPr>
      </p:pic>
      <p:pic>
        <p:nvPicPr>
          <p:cNvPr id="11" name="Obrázek 1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382" y="5837747"/>
            <a:ext cx="6188710" cy="1622425"/>
          </a:xfrm>
          <a:prstGeom prst="rect">
            <a:avLst/>
          </a:prstGeom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828675" y="1389314"/>
            <a:ext cx="9073008" cy="2723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just">
              <a:spcBef>
                <a:spcPts val="600"/>
              </a:spcBef>
              <a:spcAft>
                <a:spcPts val="0"/>
              </a:spcAft>
              <a:buFontTx/>
              <a:buChar char="-"/>
            </a:pPr>
            <a:r>
              <a:rPr lang="cs-CZ" sz="2600" dirty="0" smtClean="0">
                <a:cs typeface="Times New Roman" pitchFamily="18" charset="0"/>
              </a:rPr>
              <a:t>LDPE bez obsahu HNT byl zpracován přímou extruzí.</a:t>
            </a:r>
          </a:p>
          <a:p>
            <a:pPr marL="457200" indent="-457200" algn="just">
              <a:spcBef>
                <a:spcPts val="600"/>
              </a:spcBef>
              <a:spcAft>
                <a:spcPts val="0"/>
              </a:spcAft>
              <a:buFontTx/>
              <a:buChar char="-"/>
            </a:pPr>
            <a:r>
              <a:rPr lang="cs-CZ" sz="2600" dirty="0" smtClean="0">
                <a:cs typeface="Times New Roman" pitchFamily="18" charset="0"/>
              </a:rPr>
              <a:t>Kompozity LDPE/HNT </a:t>
            </a:r>
            <a:r>
              <a:rPr lang="cs-CZ" sz="2600" dirty="0">
                <a:cs typeface="Times New Roman" pitchFamily="18" charset="0"/>
              </a:rPr>
              <a:t>byly zpracovány extruzí ve dvou </a:t>
            </a:r>
            <a:r>
              <a:rPr lang="cs-CZ" sz="2600" dirty="0" smtClean="0">
                <a:cs typeface="Times New Roman" pitchFamily="18" charset="0"/>
              </a:rPr>
              <a:t>krocích (příprava granulátu -&gt; příprava folií).</a:t>
            </a:r>
          </a:p>
          <a:p>
            <a:pPr marL="457200" indent="-457200" algn="just">
              <a:spcBef>
                <a:spcPts val="600"/>
              </a:spcBef>
              <a:spcAft>
                <a:spcPts val="0"/>
              </a:spcAft>
              <a:buFontTx/>
              <a:buChar char="-"/>
            </a:pPr>
            <a:r>
              <a:rPr lang="cs-CZ" sz="2600" dirty="0" smtClean="0">
                <a:cs typeface="Times New Roman" pitchFamily="18" charset="0"/>
              </a:rPr>
              <a:t>Využit </a:t>
            </a:r>
            <a:r>
              <a:rPr lang="cs-CZ" sz="2600" dirty="0" err="1">
                <a:cs typeface="Times New Roman" pitchFamily="18" charset="0"/>
              </a:rPr>
              <a:t>dvoušnekový</a:t>
            </a:r>
            <a:r>
              <a:rPr lang="cs-CZ" sz="2600" dirty="0">
                <a:cs typeface="Times New Roman" pitchFamily="18" charset="0"/>
              </a:rPr>
              <a:t> extrudér s protiběžným pohybem </a:t>
            </a:r>
            <a:r>
              <a:rPr lang="cs-CZ" sz="2600" dirty="0" smtClean="0">
                <a:cs typeface="Times New Roman" pitchFamily="18" charset="0"/>
              </a:rPr>
              <a:t>šneků (ÚMCH </a:t>
            </a:r>
            <a:r>
              <a:rPr lang="cs-CZ" sz="2600" dirty="0">
                <a:cs typeface="Times New Roman" pitchFamily="18" charset="0"/>
              </a:rPr>
              <a:t>AV </a:t>
            </a:r>
            <a:r>
              <a:rPr lang="cs-CZ" sz="2600" dirty="0" smtClean="0">
                <a:cs typeface="Times New Roman" pitchFamily="18" charset="0"/>
              </a:rPr>
              <a:t>ČR) s </a:t>
            </a:r>
            <a:r>
              <a:rPr lang="cs-CZ" sz="2600" dirty="0">
                <a:cs typeface="Times New Roman" pitchFamily="18" charset="0"/>
              </a:rPr>
              <a:t>rozložením teplot 180, 185 and </a:t>
            </a:r>
            <a:r>
              <a:rPr lang="cs-CZ" sz="2600" dirty="0" smtClean="0">
                <a:cs typeface="Times New Roman" pitchFamily="18" charset="0"/>
              </a:rPr>
              <a:t>190 °C.</a:t>
            </a:r>
            <a:endParaRPr lang="cs-CZ" sz="2600" dirty="0">
              <a:cs typeface="Times New Roman" pitchFamily="18" charset="0"/>
            </a:endParaRPr>
          </a:p>
          <a:p>
            <a:pPr marL="457200" indent="-457200" algn="just">
              <a:spcBef>
                <a:spcPts val="600"/>
              </a:spcBef>
              <a:spcAft>
                <a:spcPts val="0"/>
              </a:spcAft>
              <a:buFontTx/>
              <a:buChar char="-"/>
            </a:pPr>
            <a:endParaRPr lang="cs-CZ" sz="26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8287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0"/>
            <a:ext cx="10080625" cy="644525"/>
          </a:xfrm>
          <a:prstGeom prst="rect">
            <a:avLst/>
          </a:prstGeom>
          <a:gradFill flip="none" rotWithShape="1">
            <a:gsLst>
              <a:gs pos="0">
                <a:srgbClr val="44769A"/>
              </a:gs>
              <a:gs pos="100000">
                <a:srgbClr val="44769A">
                  <a:lumMod val="85000"/>
                  <a:lumOff val="15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anchor="ctr"/>
          <a:lstStyle/>
          <a:p>
            <a:pPr algn="ctr" defTabSz="10080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bdélník 5"/>
          <p:cNvSpPr/>
          <p:nvPr/>
        </p:nvSpPr>
        <p:spPr>
          <a:xfrm>
            <a:off x="788988" y="669925"/>
            <a:ext cx="9286875" cy="39688"/>
          </a:xfrm>
          <a:prstGeom prst="rect">
            <a:avLst/>
          </a:prstGeom>
          <a:solidFill>
            <a:srgbClr val="FFB44C"/>
          </a:solidFill>
          <a:ln>
            <a:noFill/>
          </a:ln>
          <a:effectLst>
            <a:outerShdw blurRad="1016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anchor="ctr"/>
          <a:lstStyle/>
          <a:p>
            <a:pPr algn="ctr" defTabSz="10080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bdélník 4"/>
          <p:cNvSpPr/>
          <p:nvPr/>
        </p:nvSpPr>
        <p:spPr>
          <a:xfrm>
            <a:off x="0" y="669925"/>
            <a:ext cx="773113" cy="6894513"/>
          </a:xfrm>
          <a:prstGeom prst="rect">
            <a:avLst/>
          </a:prstGeom>
          <a:gradFill flip="none" rotWithShape="1">
            <a:gsLst>
              <a:gs pos="0">
                <a:srgbClr val="44769A">
                  <a:lumMod val="85000"/>
                  <a:lumOff val="15000"/>
                </a:srgbClr>
              </a:gs>
              <a:gs pos="100000">
                <a:srgbClr val="44769A">
                  <a:lumMod val="50000"/>
                  <a:lumOff val="50000"/>
                </a:srgb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270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anchor="ctr"/>
          <a:lstStyle/>
          <a:p>
            <a:pPr algn="ctr" defTabSz="10080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394" name="Text Box 6"/>
          <p:cNvSpPr txBox="1">
            <a:spLocks noChangeArrowheads="1"/>
          </p:cNvSpPr>
          <p:nvPr/>
        </p:nvSpPr>
        <p:spPr bwMode="auto">
          <a:xfrm>
            <a:off x="936625" y="766680"/>
            <a:ext cx="856932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cs-CZ" sz="3000" b="1" dirty="0" smtClean="0">
                <a:solidFill>
                  <a:srgbClr val="44769A"/>
                </a:solidFill>
                <a:cs typeface="Times New Roman" pitchFamily="18" charset="0"/>
              </a:rPr>
              <a:t>Výsledky STA – signál DSC</a:t>
            </a:r>
            <a:endParaRPr lang="en-US" sz="3000" b="1" dirty="0">
              <a:solidFill>
                <a:srgbClr val="44769A"/>
              </a:solidFill>
              <a:latin typeface="Symbol" pitchFamily="18" charset="2"/>
              <a:cs typeface="Times New Roman" pitchFamily="18" charset="0"/>
            </a:endParaRPr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6850" y="69850"/>
            <a:ext cx="1263650" cy="503238"/>
          </a:xfrm>
          <a:prstGeom prst="rect">
            <a:avLst/>
          </a:prstGeom>
          <a:effectLst>
            <a:outerShdw blurRad="1016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" y="1444633"/>
            <a:ext cx="6012000" cy="459857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5"/>
          <a:srcRect l="15535" t="-2" r="15117" b="7485"/>
          <a:stretch/>
        </p:blipFill>
        <p:spPr>
          <a:xfrm>
            <a:off x="4430331" y="6043203"/>
            <a:ext cx="5645532" cy="151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3820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0"/>
            <a:ext cx="10080625" cy="644525"/>
          </a:xfrm>
          <a:prstGeom prst="rect">
            <a:avLst/>
          </a:prstGeom>
          <a:gradFill flip="none" rotWithShape="1">
            <a:gsLst>
              <a:gs pos="0">
                <a:srgbClr val="44769A"/>
              </a:gs>
              <a:gs pos="100000">
                <a:srgbClr val="44769A">
                  <a:lumMod val="85000"/>
                  <a:lumOff val="15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anchor="ctr"/>
          <a:lstStyle/>
          <a:p>
            <a:pPr algn="ctr" defTabSz="10080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bdélník 5"/>
          <p:cNvSpPr/>
          <p:nvPr/>
        </p:nvSpPr>
        <p:spPr>
          <a:xfrm>
            <a:off x="788988" y="669925"/>
            <a:ext cx="9286875" cy="39688"/>
          </a:xfrm>
          <a:prstGeom prst="rect">
            <a:avLst/>
          </a:prstGeom>
          <a:solidFill>
            <a:srgbClr val="FFB44C"/>
          </a:solidFill>
          <a:ln>
            <a:noFill/>
          </a:ln>
          <a:effectLst>
            <a:outerShdw blurRad="1016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anchor="ctr"/>
          <a:lstStyle/>
          <a:p>
            <a:pPr algn="ctr" defTabSz="10080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bdélník 4"/>
          <p:cNvSpPr/>
          <p:nvPr/>
        </p:nvSpPr>
        <p:spPr>
          <a:xfrm>
            <a:off x="0" y="669925"/>
            <a:ext cx="773113" cy="6894513"/>
          </a:xfrm>
          <a:prstGeom prst="rect">
            <a:avLst/>
          </a:prstGeom>
          <a:gradFill flip="none" rotWithShape="1">
            <a:gsLst>
              <a:gs pos="0">
                <a:srgbClr val="44769A">
                  <a:lumMod val="85000"/>
                  <a:lumOff val="15000"/>
                </a:srgbClr>
              </a:gs>
              <a:gs pos="100000">
                <a:srgbClr val="44769A">
                  <a:lumMod val="50000"/>
                  <a:lumOff val="50000"/>
                </a:srgb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270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anchor="ctr"/>
          <a:lstStyle/>
          <a:p>
            <a:pPr algn="ctr" defTabSz="10080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394" name="Text Box 6"/>
          <p:cNvSpPr txBox="1">
            <a:spLocks noChangeArrowheads="1"/>
          </p:cNvSpPr>
          <p:nvPr/>
        </p:nvSpPr>
        <p:spPr bwMode="auto">
          <a:xfrm>
            <a:off x="936625" y="766680"/>
            <a:ext cx="856932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cs-CZ" sz="3000" b="1" dirty="0" smtClean="0">
                <a:solidFill>
                  <a:srgbClr val="44769A"/>
                </a:solidFill>
                <a:cs typeface="Times New Roman" pitchFamily="18" charset="0"/>
              </a:rPr>
              <a:t>Mechanické vlastnosti – zkouška tahem</a:t>
            </a:r>
            <a:endParaRPr lang="en-US" sz="3000" b="1" dirty="0">
              <a:solidFill>
                <a:srgbClr val="44769A"/>
              </a:solidFill>
              <a:latin typeface="Symbol" pitchFamily="18" charset="2"/>
              <a:cs typeface="Times New Roman" pitchFamily="18" charset="0"/>
            </a:endParaRPr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6850" y="69850"/>
            <a:ext cx="1263650" cy="503238"/>
          </a:xfrm>
          <a:prstGeom prst="rect">
            <a:avLst/>
          </a:prstGeom>
          <a:effectLst>
            <a:outerShdw blurRad="1016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Obrázek 10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4" b="1812"/>
          <a:stretch/>
        </p:blipFill>
        <p:spPr bwMode="auto">
          <a:xfrm>
            <a:off x="828675" y="1528443"/>
            <a:ext cx="6008588" cy="42356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5"/>
          <a:srcRect l="12859" r="12843" b="13019"/>
          <a:stretch/>
        </p:blipFill>
        <p:spPr>
          <a:xfrm>
            <a:off x="2029143" y="5900580"/>
            <a:ext cx="8046720" cy="163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9810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0"/>
            <a:ext cx="10080625" cy="644525"/>
          </a:xfrm>
          <a:prstGeom prst="rect">
            <a:avLst/>
          </a:prstGeom>
          <a:gradFill flip="none" rotWithShape="1">
            <a:gsLst>
              <a:gs pos="0">
                <a:srgbClr val="44769A"/>
              </a:gs>
              <a:gs pos="100000">
                <a:srgbClr val="44769A">
                  <a:lumMod val="85000"/>
                  <a:lumOff val="15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anchor="ctr"/>
          <a:lstStyle/>
          <a:p>
            <a:pPr algn="ctr" defTabSz="10080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bdélník 5"/>
          <p:cNvSpPr/>
          <p:nvPr/>
        </p:nvSpPr>
        <p:spPr>
          <a:xfrm>
            <a:off x="788988" y="669925"/>
            <a:ext cx="9286875" cy="39688"/>
          </a:xfrm>
          <a:prstGeom prst="rect">
            <a:avLst/>
          </a:prstGeom>
          <a:solidFill>
            <a:srgbClr val="FFB44C"/>
          </a:solidFill>
          <a:ln>
            <a:noFill/>
          </a:ln>
          <a:effectLst>
            <a:outerShdw blurRad="1016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anchor="ctr"/>
          <a:lstStyle/>
          <a:p>
            <a:pPr algn="ctr" defTabSz="10080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bdélník 4"/>
          <p:cNvSpPr/>
          <p:nvPr/>
        </p:nvSpPr>
        <p:spPr>
          <a:xfrm>
            <a:off x="0" y="669925"/>
            <a:ext cx="773113" cy="6894513"/>
          </a:xfrm>
          <a:prstGeom prst="rect">
            <a:avLst/>
          </a:prstGeom>
          <a:gradFill flip="none" rotWithShape="1">
            <a:gsLst>
              <a:gs pos="0">
                <a:srgbClr val="44769A">
                  <a:lumMod val="85000"/>
                  <a:lumOff val="15000"/>
                </a:srgbClr>
              </a:gs>
              <a:gs pos="100000">
                <a:srgbClr val="44769A">
                  <a:lumMod val="50000"/>
                  <a:lumOff val="50000"/>
                </a:srgb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270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anchor="ctr"/>
          <a:lstStyle/>
          <a:p>
            <a:pPr algn="ctr" defTabSz="10080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394" name="Text Box 6"/>
          <p:cNvSpPr txBox="1">
            <a:spLocks noChangeArrowheads="1"/>
          </p:cNvSpPr>
          <p:nvPr/>
        </p:nvSpPr>
        <p:spPr bwMode="auto">
          <a:xfrm>
            <a:off x="936625" y="766680"/>
            <a:ext cx="856932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cs-CZ" sz="3000" b="1" dirty="0" smtClean="0">
                <a:solidFill>
                  <a:srgbClr val="44769A"/>
                </a:solidFill>
                <a:cs typeface="Times New Roman" pitchFamily="18" charset="0"/>
              </a:rPr>
              <a:t>Dielektrické vlastnosti</a:t>
            </a:r>
            <a:endParaRPr lang="en-US" sz="3000" b="1" dirty="0">
              <a:solidFill>
                <a:srgbClr val="44769A"/>
              </a:solidFill>
              <a:latin typeface="Symbol" pitchFamily="18" charset="2"/>
              <a:cs typeface="Times New Roman" pitchFamily="18" charset="0"/>
            </a:endParaRPr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6850" y="69850"/>
            <a:ext cx="1263650" cy="503238"/>
          </a:xfrm>
          <a:prstGeom prst="rect">
            <a:avLst/>
          </a:prstGeom>
          <a:effectLst>
            <a:outerShdw blurRad="1016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Obrázek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" y="1254592"/>
            <a:ext cx="4465220" cy="4000947"/>
          </a:xfrm>
          <a:prstGeom prst="rect">
            <a:avLst/>
          </a:prstGeom>
        </p:spPr>
      </p:pic>
      <p:pic>
        <p:nvPicPr>
          <p:cNvPr id="11" name="Obrázek 1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283" y="1218388"/>
            <a:ext cx="4666960" cy="403715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6"/>
          <a:srcRect l="3759" r="3570" b="7916"/>
          <a:stretch/>
        </p:blipFill>
        <p:spPr>
          <a:xfrm>
            <a:off x="1236173" y="5369846"/>
            <a:ext cx="8844452" cy="1792955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 bwMode="auto">
          <a:xfrm>
            <a:off x="780549" y="7161292"/>
            <a:ext cx="92953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defTabSz="914400" eaLnBrk="1"/>
            <a:r>
              <a:rPr lang="en-US" sz="1000" dirty="0">
                <a:latin typeface="Tahoma" pitchFamily="34" charset="0"/>
              </a:rPr>
              <a:t>R. </a:t>
            </a:r>
            <a:r>
              <a:rPr lang="en-US" sz="1000" dirty="0" smtClean="0">
                <a:latin typeface="Tahoma" pitchFamily="34" charset="0"/>
              </a:rPr>
              <a:t>Polanský, </a:t>
            </a:r>
            <a:r>
              <a:rPr lang="en-US" sz="1000" dirty="0">
                <a:latin typeface="Tahoma" pitchFamily="34" charset="0"/>
              </a:rPr>
              <a:t>P. </a:t>
            </a:r>
            <a:r>
              <a:rPr lang="en-US" sz="1000" dirty="0" err="1" smtClean="0">
                <a:latin typeface="Tahoma" pitchFamily="34" charset="0"/>
              </a:rPr>
              <a:t>Kadlec</a:t>
            </a:r>
            <a:r>
              <a:rPr lang="en-US" sz="1000" dirty="0" smtClean="0">
                <a:latin typeface="Tahoma" pitchFamily="34" charset="0"/>
              </a:rPr>
              <a:t>, </a:t>
            </a:r>
            <a:r>
              <a:rPr lang="cs-CZ" sz="1000" dirty="0" smtClean="0">
                <a:latin typeface="Tahoma" pitchFamily="34" charset="0"/>
              </a:rPr>
              <a:t>P. Slepička, </a:t>
            </a:r>
            <a:r>
              <a:rPr lang="en-US" sz="1000" dirty="0" smtClean="0">
                <a:latin typeface="Tahoma" pitchFamily="34" charset="0"/>
              </a:rPr>
              <a:t>Z</a:t>
            </a:r>
            <a:r>
              <a:rPr lang="en-US" sz="1000" dirty="0">
                <a:latin typeface="Tahoma" pitchFamily="34" charset="0"/>
              </a:rPr>
              <a:t>. </a:t>
            </a:r>
            <a:r>
              <a:rPr lang="en-US" sz="1000" dirty="0" err="1" smtClean="0">
                <a:latin typeface="Tahoma" pitchFamily="34" charset="0"/>
              </a:rPr>
              <a:t>Kolská</a:t>
            </a:r>
            <a:r>
              <a:rPr lang="en-US" sz="1000" dirty="0" smtClean="0">
                <a:latin typeface="Tahoma" pitchFamily="34" charset="0"/>
              </a:rPr>
              <a:t>, </a:t>
            </a:r>
            <a:r>
              <a:rPr lang="en-US" sz="1000" dirty="0">
                <a:latin typeface="Tahoma" pitchFamily="34" charset="0"/>
              </a:rPr>
              <a:t>V. </a:t>
            </a:r>
            <a:r>
              <a:rPr lang="en-US" sz="1000" dirty="0" err="1" smtClean="0">
                <a:latin typeface="Tahoma" pitchFamily="34" charset="0"/>
              </a:rPr>
              <a:t>Švorčík</a:t>
            </a:r>
            <a:r>
              <a:rPr lang="en-US" sz="1000" dirty="0" smtClean="0">
                <a:latin typeface="Tahoma" pitchFamily="34" charset="0"/>
              </a:rPr>
              <a:t>.</a:t>
            </a:r>
            <a:r>
              <a:rPr lang="cs-CZ" sz="1000" dirty="0" smtClean="0">
                <a:latin typeface="Tahoma" pitchFamily="34" charset="0"/>
              </a:rPr>
              <a:t> </a:t>
            </a:r>
            <a:r>
              <a:rPr lang="en-US" sz="1000" dirty="0">
                <a:latin typeface="Tahoma" pitchFamily="34" charset="0"/>
              </a:rPr>
              <a:t>Testing the applicability of LDPE/HNT composites for cable core </a:t>
            </a:r>
            <a:r>
              <a:rPr lang="en-US" sz="1000" dirty="0" smtClean="0">
                <a:latin typeface="Tahoma" pitchFamily="34" charset="0"/>
              </a:rPr>
              <a:t>insulation</a:t>
            </a:r>
            <a:r>
              <a:rPr lang="cs-CZ" sz="1000" dirty="0" smtClean="0">
                <a:latin typeface="Tahoma" pitchFamily="34" charset="0"/>
              </a:rPr>
              <a:t>.</a:t>
            </a:r>
            <a:r>
              <a:rPr lang="en-US" sz="1000" dirty="0" smtClean="0">
                <a:latin typeface="Tahoma" pitchFamily="34" charset="0"/>
              </a:rPr>
              <a:t> </a:t>
            </a:r>
            <a:r>
              <a:rPr lang="cs-CZ" sz="1000" i="1" dirty="0" smtClean="0">
                <a:latin typeface="Tahoma" pitchFamily="34" charset="0"/>
              </a:rPr>
              <a:t>Polymer </a:t>
            </a:r>
            <a:r>
              <a:rPr lang="cs-CZ" sz="1000" i="1" dirty="0" err="1" smtClean="0">
                <a:latin typeface="Tahoma" pitchFamily="34" charset="0"/>
              </a:rPr>
              <a:t>Testing</a:t>
            </a:r>
            <a:r>
              <a:rPr lang="cs-CZ" sz="1000" dirty="0">
                <a:latin typeface="Tahoma" pitchFamily="34" charset="0"/>
              </a:rPr>
              <a:t> </a:t>
            </a:r>
            <a:r>
              <a:rPr lang="cs-CZ" sz="1000" dirty="0" smtClean="0">
                <a:latin typeface="Tahoma" pitchFamily="34" charset="0"/>
              </a:rPr>
              <a:t>&lt;</a:t>
            </a:r>
            <a:r>
              <a:rPr lang="cs-CZ" sz="1000" dirty="0" err="1" smtClean="0">
                <a:latin typeface="Tahoma" pitchFamily="34" charset="0"/>
              </a:rPr>
              <a:t>under</a:t>
            </a:r>
            <a:r>
              <a:rPr lang="cs-CZ" sz="1000" dirty="0" smtClean="0">
                <a:latin typeface="Tahoma" pitchFamily="34" charset="0"/>
              </a:rPr>
              <a:t> </a:t>
            </a:r>
            <a:r>
              <a:rPr lang="cs-CZ" sz="1000" dirty="0" err="1" smtClean="0">
                <a:latin typeface="Tahoma" pitchFamily="34" charset="0"/>
              </a:rPr>
              <a:t>revision</a:t>
            </a:r>
            <a:r>
              <a:rPr lang="cs-CZ" sz="1000" dirty="0" smtClean="0">
                <a:latin typeface="Tahoma" pitchFamily="34" charset="0"/>
              </a:rPr>
              <a:t>&gt;</a:t>
            </a:r>
            <a:r>
              <a:rPr lang="en-US" sz="1000" dirty="0" smtClean="0">
                <a:latin typeface="Tahoma" pitchFamily="34" charset="0"/>
              </a:rPr>
              <a:t> 201</a:t>
            </a:r>
            <a:r>
              <a:rPr lang="cs-CZ" sz="1000" dirty="0" smtClean="0">
                <a:latin typeface="Tahoma" pitchFamily="34" charset="0"/>
              </a:rPr>
              <a:t>9.</a:t>
            </a:r>
            <a:endParaRPr lang="cs-CZ" sz="1000" dirty="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8233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0"/>
            <a:ext cx="10080625" cy="644525"/>
          </a:xfrm>
          <a:prstGeom prst="rect">
            <a:avLst/>
          </a:prstGeom>
          <a:gradFill flip="none" rotWithShape="1">
            <a:gsLst>
              <a:gs pos="0">
                <a:srgbClr val="44769A"/>
              </a:gs>
              <a:gs pos="100000">
                <a:srgbClr val="44769A">
                  <a:lumMod val="85000"/>
                  <a:lumOff val="15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anchor="ctr"/>
          <a:lstStyle/>
          <a:p>
            <a:pPr algn="ctr" defTabSz="10080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bdélník 5"/>
          <p:cNvSpPr/>
          <p:nvPr/>
        </p:nvSpPr>
        <p:spPr>
          <a:xfrm>
            <a:off x="788988" y="669925"/>
            <a:ext cx="9286875" cy="39688"/>
          </a:xfrm>
          <a:prstGeom prst="rect">
            <a:avLst/>
          </a:prstGeom>
          <a:solidFill>
            <a:srgbClr val="FFB44C"/>
          </a:solidFill>
          <a:ln>
            <a:noFill/>
          </a:ln>
          <a:effectLst>
            <a:outerShdw blurRad="1016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anchor="ctr"/>
          <a:lstStyle/>
          <a:p>
            <a:pPr algn="ctr" defTabSz="10080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bdélník 4"/>
          <p:cNvSpPr/>
          <p:nvPr/>
        </p:nvSpPr>
        <p:spPr>
          <a:xfrm>
            <a:off x="0" y="669925"/>
            <a:ext cx="773113" cy="6894513"/>
          </a:xfrm>
          <a:prstGeom prst="rect">
            <a:avLst/>
          </a:prstGeom>
          <a:gradFill flip="none" rotWithShape="1">
            <a:gsLst>
              <a:gs pos="0">
                <a:srgbClr val="44769A">
                  <a:lumMod val="85000"/>
                  <a:lumOff val="15000"/>
                </a:srgbClr>
              </a:gs>
              <a:gs pos="100000">
                <a:srgbClr val="44769A">
                  <a:lumMod val="50000"/>
                  <a:lumOff val="50000"/>
                </a:srgb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270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anchor="ctr"/>
          <a:lstStyle/>
          <a:p>
            <a:pPr algn="ctr" defTabSz="10080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394" name="Text Box 6"/>
          <p:cNvSpPr txBox="1">
            <a:spLocks noChangeArrowheads="1"/>
          </p:cNvSpPr>
          <p:nvPr/>
        </p:nvSpPr>
        <p:spPr bwMode="auto">
          <a:xfrm>
            <a:off x="936625" y="766680"/>
            <a:ext cx="856932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cs-CZ" sz="3000" b="1" dirty="0" smtClean="0">
                <a:solidFill>
                  <a:srgbClr val="44769A"/>
                </a:solidFill>
                <a:cs typeface="Times New Roman" pitchFamily="18" charset="0"/>
              </a:rPr>
              <a:t>Závěrečné shrnutí</a:t>
            </a:r>
            <a:endParaRPr lang="cs-CZ" sz="3000" b="1" dirty="0">
              <a:solidFill>
                <a:srgbClr val="44769A"/>
              </a:solidFill>
              <a:cs typeface="Times New Roman" pitchFamily="18" charset="0"/>
            </a:endParaRPr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6850" y="69850"/>
            <a:ext cx="1263650" cy="503238"/>
          </a:xfrm>
          <a:prstGeom prst="rect">
            <a:avLst/>
          </a:prstGeom>
          <a:effectLst>
            <a:outerShdw blurRad="101600" dist="12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828675" y="1377745"/>
            <a:ext cx="9073008" cy="3093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cs-CZ" sz="2500" dirty="0" smtClean="0">
                <a:cs typeface="Times New Roman" pitchFamily="18" charset="0"/>
              </a:rPr>
              <a:t>Použití </a:t>
            </a:r>
            <a:r>
              <a:rPr lang="cs-CZ" sz="2500" dirty="0">
                <a:cs typeface="Times New Roman" pitchFamily="18" charset="0"/>
              </a:rPr>
              <a:t>i velice malého podílu </a:t>
            </a:r>
            <a:r>
              <a:rPr lang="cs-CZ" sz="2500" dirty="0" err="1">
                <a:cs typeface="Times New Roman" pitchFamily="18" charset="0"/>
              </a:rPr>
              <a:t>nanosložek</a:t>
            </a:r>
            <a:r>
              <a:rPr lang="cs-CZ" sz="2500" dirty="0">
                <a:cs typeface="Times New Roman" pitchFamily="18" charset="0"/>
              </a:rPr>
              <a:t> může výrazně ovlivnit užitné vlastnosti výsledného elektroizolačního materiálu. </a:t>
            </a:r>
            <a:endParaRPr lang="cs-CZ" sz="2500" dirty="0" smtClean="0">
              <a:cs typeface="Times New Roman" pitchFamily="18" charset="0"/>
            </a:endParaRP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cs-CZ" sz="2500" dirty="0" smtClean="0">
                <a:cs typeface="Times New Roman" pitchFamily="18" charset="0"/>
              </a:rPr>
              <a:t>Ne </a:t>
            </a:r>
            <a:r>
              <a:rPr lang="cs-CZ" sz="2500" dirty="0">
                <a:cs typeface="Times New Roman" pitchFamily="18" charset="0"/>
              </a:rPr>
              <a:t>vždy dochází k vylepšení všech požadovaných </a:t>
            </a:r>
            <a:r>
              <a:rPr lang="cs-CZ" sz="2500" dirty="0" smtClean="0">
                <a:cs typeface="Times New Roman" pitchFamily="18" charset="0"/>
              </a:rPr>
              <a:t>vlastností.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cs-CZ" sz="2500" dirty="0" smtClean="0">
                <a:cs typeface="Times New Roman" pitchFamily="18" charset="0"/>
              </a:rPr>
              <a:t>Návrh </a:t>
            </a:r>
            <a:r>
              <a:rPr lang="cs-CZ" sz="2500" dirty="0">
                <a:cs typeface="Times New Roman" pitchFamily="18" charset="0"/>
              </a:rPr>
              <a:t>podobných pokročilých materiálů </a:t>
            </a:r>
            <a:r>
              <a:rPr lang="cs-CZ" sz="2500" dirty="0" smtClean="0">
                <a:cs typeface="Times New Roman" pitchFamily="18" charset="0"/>
              </a:rPr>
              <a:t>tak bude </a:t>
            </a:r>
            <a:r>
              <a:rPr lang="cs-CZ" sz="2500" dirty="0">
                <a:cs typeface="Times New Roman" pitchFamily="18" charset="0"/>
              </a:rPr>
              <a:t>vždy </a:t>
            </a:r>
            <a:r>
              <a:rPr lang="cs-CZ" sz="2500" dirty="0" smtClean="0">
                <a:cs typeface="Times New Roman" pitchFamily="18" charset="0"/>
              </a:rPr>
              <a:t>představovat </a:t>
            </a:r>
            <a:r>
              <a:rPr lang="cs-CZ" sz="2500" dirty="0">
                <a:cs typeface="Times New Roman" pitchFamily="18" charset="0"/>
              </a:rPr>
              <a:t>hledání </a:t>
            </a:r>
            <a:r>
              <a:rPr lang="cs-CZ" sz="2500" dirty="0" smtClean="0">
                <a:cs typeface="Times New Roman" pitchFamily="18" charset="0"/>
              </a:rPr>
              <a:t>kompromisu </a:t>
            </a:r>
            <a:r>
              <a:rPr lang="cs-CZ" sz="2500" dirty="0">
                <a:cs typeface="Times New Roman" pitchFamily="18" charset="0"/>
              </a:rPr>
              <a:t>mezi jednotlivými technickými požadavky kladenými na materiály s ohledem na jejich uvažovanou aplikaci.</a:t>
            </a:r>
            <a:endParaRPr lang="cs-CZ" sz="2500" dirty="0" smtClean="0">
              <a:cs typeface="Times New Roman" pitchFamily="18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7" b="6412"/>
          <a:stretch/>
        </p:blipFill>
        <p:spPr>
          <a:xfrm>
            <a:off x="5005832" y="4185616"/>
            <a:ext cx="4951413" cy="328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2769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4" descr="SDT Q600.jpg"/>
          <p:cNvPicPr>
            <a:picLocks noChangeAspect="1"/>
          </p:cNvPicPr>
          <p:nvPr/>
        </p:nvPicPr>
        <p:blipFill>
          <a:blip r:embed="rId3" cstate="print">
            <a:grayscl/>
          </a:blip>
          <a:srcRect t="13449" b="37353"/>
          <a:stretch>
            <a:fillRect/>
          </a:stretch>
        </p:blipFill>
        <p:spPr bwMode="auto">
          <a:xfrm flipH="1">
            <a:off x="246" y="6012879"/>
            <a:ext cx="10080626" cy="1556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délník 5"/>
          <p:cNvSpPr/>
          <p:nvPr/>
        </p:nvSpPr>
        <p:spPr>
          <a:xfrm>
            <a:off x="788988" y="669925"/>
            <a:ext cx="9286875" cy="39688"/>
          </a:xfrm>
          <a:prstGeom prst="rect">
            <a:avLst/>
          </a:prstGeom>
          <a:solidFill>
            <a:srgbClr val="FFB44C"/>
          </a:solidFill>
          <a:ln>
            <a:noFill/>
          </a:ln>
          <a:effectLst>
            <a:outerShdw blurRad="1016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anchor="ctr"/>
          <a:lstStyle/>
          <a:p>
            <a:pPr algn="ctr" defTabSz="1008035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8821414" y="1835473"/>
            <a:ext cx="9826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chemeClr val="bg1"/>
                </a:solidFill>
              </a:rPr>
              <a:t>Research</a:t>
            </a:r>
          </a:p>
        </p:txBody>
      </p:sp>
      <p:pic>
        <p:nvPicPr>
          <p:cNvPr id="9" name="Obrázek 4" descr="SDT Q600.jpg"/>
          <p:cNvPicPr>
            <a:picLocks noChangeAspect="1"/>
          </p:cNvPicPr>
          <p:nvPr/>
        </p:nvPicPr>
        <p:blipFill rotWithShape="1">
          <a:blip r:embed="rId3" cstate="print"/>
          <a:srcRect t="11927" b="21538"/>
          <a:stretch/>
        </p:blipFill>
        <p:spPr bwMode="auto">
          <a:xfrm>
            <a:off x="0" y="-35793"/>
            <a:ext cx="10080625" cy="2339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6850" y="69850"/>
            <a:ext cx="1263650" cy="503238"/>
          </a:xfrm>
          <a:prstGeom prst="rect">
            <a:avLst/>
          </a:prstGeom>
          <a:effectLst>
            <a:outerShdw blurRad="101600" dist="12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Obdélník 13"/>
          <p:cNvSpPr/>
          <p:nvPr/>
        </p:nvSpPr>
        <p:spPr>
          <a:xfrm>
            <a:off x="0" y="2258102"/>
            <a:ext cx="10080625" cy="45719"/>
          </a:xfrm>
          <a:prstGeom prst="rect">
            <a:avLst/>
          </a:prstGeom>
          <a:solidFill>
            <a:srgbClr val="FFB44C"/>
          </a:solidFill>
          <a:ln>
            <a:noFill/>
          </a:ln>
          <a:effectLst>
            <a:outerShdw blurRad="1016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anchor="ctr"/>
          <a:lstStyle/>
          <a:p>
            <a:pPr algn="ctr" defTabSz="1008035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5" name="Obdélník 14"/>
          <p:cNvSpPr/>
          <p:nvPr/>
        </p:nvSpPr>
        <p:spPr>
          <a:xfrm>
            <a:off x="0" y="5967160"/>
            <a:ext cx="10080625" cy="45719"/>
          </a:xfrm>
          <a:prstGeom prst="rect">
            <a:avLst/>
          </a:prstGeom>
          <a:solidFill>
            <a:srgbClr val="FFB44C"/>
          </a:solidFill>
          <a:ln>
            <a:noFill/>
          </a:ln>
          <a:effectLst>
            <a:outerShdw blurRad="1016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anchor="ctr"/>
          <a:lstStyle/>
          <a:p>
            <a:pPr algn="ctr" defTabSz="1008035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2" name="Obdélník 1"/>
          <p:cNvSpPr/>
          <p:nvPr/>
        </p:nvSpPr>
        <p:spPr>
          <a:xfrm>
            <a:off x="0" y="2408286"/>
            <a:ext cx="10080872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 eaLnBrk="1" hangingPunct="1">
              <a:buNone/>
            </a:pPr>
            <a:endParaRPr lang="cs-CZ" sz="2400" b="1" dirty="0" smtClean="0">
              <a:solidFill>
                <a:srgbClr val="0070C0"/>
              </a:solidFill>
              <a:latin typeface="Tahoma" pitchFamily="34" charset="0"/>
              <a:cs typeface="Tahoma" pitchFamily="34" charset="0"/>
            </a:endParaRPr>
          </a:p>
          <a:p>
            <a:pPr marL="0" indent="0" algn="ctr" eaLnBrk="1" hangingPunct="1">
              <a:buNone/>
            </a:pPr>
            <a:r>
              <a:rPr lang="cs-CZ" sz="3200" b="1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Děkuji za pozornost a </a:t>
            </a:r>
            <a:r>
              <a:rPr lang="cs-CZ" sz="3200" b="1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děkuji svým </a:t>
            </a:r>
            <a:r>
              <a:rPr lang="cs-CZ" sz="3200" b="1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kolegům</a:t>
            </a:r>
          </a:p>
          <a:p>
            <a:pPr marL="0" indent="0" algn="ctr" eaLnBrk="1" hangingPunct="1">
              <a:buNone/>
            </a:pPr>
            <a:endParaRPr lang="cs-CZ" sz="3200" b="1" dirty="0" smtClean="0">
              <a:solidFill>
                <a:srgbClr val="0070C0"/>
              </a:solidFill>
              <a:latin typeface="Tahoma" pitchFamily="34" charset="0"/>
              <a:cs typeface="Tahoma" pitchFamily="34" charset="0"/>
            </a:endParaRPr>
          </a:p>
          <a:p>
            <a:pPr marL="0" indent="0" algn="ctr" eaLnBrk="1" hangingPunct="1">
              <a:buNone/>
            </a:pPr>
            <a:r>
              <a:rPr lang="cs-CZ" sz="26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(P. </a:t>
            </a:r>
            <a:r>
              <a:rPr lang="cs-CZ" sz="26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Prosr</a:t>
            </a:r>
            <a:r>
              <a:rPr lang="cs-CZ" sz="26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 P. Kadlec, J. </a:t>
            </a:r>
            <a:r>
              <a:rPr lang="cs-CZ" sz="26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Pihera</a:t>
            </a:r>
            <a:r>
              <a:rPr lang="cs-CZ" sz="26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 T. </a:t>
            </a:r>
            <a:r>
              <a:rPr lang="cs-CZ" sz="26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Džugan</a:t>
            </a:r>
            <a:r>
              <a:rPr lang="cs-CZ" sz="26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 M. Polanská, </a:t>
            </a:r>
            <a:br>
              <a:rPr lang="cs-CZ" sz="26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</a:br>
            <a:r>
              <a:rPr lang="cs-CZ" sz="26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M. Zemanová…)</a:t>
            </a:r>
            <a:endParaRPr lang="cs-CZ" sz="2600" dirty="0">
              <a:solidFill>
                <a:srgbClr val="0070C0"/>
              </a:solidFill>
              <a:latin typeface="Tahoma" pitchFamily="34" charset="0"/>
              <a:cs typeface="Tahoma" pitchFamily="34" charset="0"/>
            </a:endParaRPr>
          </a:p>
          <a:p>
            <a:pPr marL="0" indent="0" algn="just" eaLnBrk="1" hangingPunct="1">
              <a:buNone/>
            </a:pPr>
            <a:endParaRPr lang="cs-CZ" sz="1800" kern="0" dirty="0" smtClean="0"/>
          </a:p>
          <a:p>
            <a:pPr marL="0" indent="0" algn="just" eaLnBrk="1" hangingPunct="1">
              <a:buNone/>
            </a:pPr>
            <a:r>
              <a:rPr lang="cs-CZ" sz="1600" kern="0" dirty="0" smtClean="0"/>
              <a:t>Tento </a:t>
            </a:r>
            <a:r>
              <a:rPr lang="cs-CZ" sz="1600" kern="0" dirty="0"/>
              <a:t>příspěvek vznikl s podporou Ministerstva školství, mládeže a tělovýchovy ČR v rámci projektu RICE – Nové technologie a koncepce pro inteligentní systémy, číslo projektu LO1607 a Technologickou agenturou České republiky (TA ČR) v rámci projektu Centrum pokročilých jaderných technologií CANUT, číslo projektu TE01020455. Dále byl podpořen grantem Studentské grantové soutěže ZČU č. SGS-2018-016 „Diagnostika a materiály v elektrotechnice".</a:t>
            </a:r>
          </a:p>
        </p:txBody>
      </p:sp>
    </p:spTree>
    <p:extLst>
      <p:ext uri="{BB962C8B-B14F-4D97-AF65-F5344CB8AC3E}">
        <p14:creationId xmlns:p14="http://schemas.microsoft.com/office/powerpoint/2010/main" val="1507913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0"/>
            <a:ext cx="10080625" cy="644525"/>
          </a:xfrm>
          <a:prstGeom prst="rect">
            <a:avLst/>
          </a:prstGeom>
          <a:gradFill flip="none" rotWithShape="1">
            <a:gsLst>
              <a:gs pos="0">
                <a:srgbClr val="44769A"/>
              </a:gs>
              <a:gs pos="100000">
                <a:srgbClr val="44769A">
                  <a:lumMod val="85000"/>
                  <a:lumOff val="15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anchor="ctr"/>
          <a:lstStyle/>
          <a:p>
            <a:pPr algn="ctr" defTabSz="10080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bdélník 5"/>
          <p:cNvSpPr/>
          <p:nvPr/>
        </p:nvSpPr>
        <p:spPr>
          <a:xfrm>
            <a:off x="788988" y="669925"/>
            <a:ext cx="9286875" cy="39688"/>
          </a:xfrm>
          <a:prstGeom prst="rect">
            <a:avLst/>
          </a:prstGeom>
          <a:solidFill>
            <a:srgbClr val="FFB44C"/>
          </a:solidFill>
          <a:ln>
            <a:noFill/>
          </a:ln>
          <a:effectLst>
            <a:outerShdw blurRad="1016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anchor="ctr"/>
          <a:lstStyle/>
          <a:p>
            <a:pPr algn="ctr" defTabSz="10080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bdélník 4"/>
          <p:cNvSpPr/>
          <p:nvPr/>
        </p:nvSpPr>
        <p:spPr>
          <a:xfrm>
            <a:off x="0" y="669925"/>
            <a:ext cx="773113" cy="6894513"/>
          </a:xfrm>
          <a:prstGeom prst="rect">
            <a:avLst/>
          </a:prstGeom>
          <a:gradFill flip="none" rotWithShape="1">
            <a:gsLst>
              <a:gs pos="0">
                <a:srgbClr val="44769A">
                  <a:lumMod val="85000"/>
                  <a:lumOff val="15000"/>
                </a:srgbClr>
              </a:gs>
              <a:gs pos="100000">
                <a:srgbClr val="44769A">
                  <a:lumMod val="50000"/>
                  <a:lumOff val="50000"/>
                </a:srgb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270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anchor="ctr"/>
          <a:lstStyle/>
          <a:p>
            <a:pPr algn="ctr" defTabSz="10080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394" name="Text Box 6"/>
          <p:cNvSpPr txBox="1">
            <a:spLocks noChangeArrowheads="1"/>
          </p:cNvSpPr>
          <p:nvPr/>
        </p:nvSpPr>
        <p:spPr bwMode="auto">
          <a:xfrm>
            <a:off x="936625" y="766680"/>
            <a:ext cx="856932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cs-CZ" sz="3000" b="1" dirty="0" smtClean="0">
                <a:solidFill>
                  <a:srgbClr val="44769A"/>
                </a:solidFill>
                <a:cs typeface="Times New Roman" pitchFamily="18" charset="0"/>
              </a:rPr>
              <a:t>Polymerní </a:t>
            </a:r>
            <a:r>
              <a:rPr lang="cs-CZ" sz="3000" b="1" dirty="0">
                <a:solidFill>
                  <a:srgbClr val="44769A"/>
                </a:solidFill>
                <a:cs typeface="Times New Roman" pitchFamily="18" charset="0"/>
              </a:rPr>
              <a:t>kompozity s </a:t>
            </a:r>
            <a:r>
              <a:rPr lang="cs-CZ" sz="3000" b="1" dirty="0" err="1">
                <a:solidFill>
                  <a:srgbClr val="44769A"/>
                </a:solidFill>
                <a:cs typeface="Times New Roman" pitchFamily="18" charset="0"/>
              </a:rPr>
              <a:t>nanovlákennými</a:t>
            </a:r>
            <a:r>
              <a:rPr lang="cs-CZ" sz="3000" b="1" dirty="0">
                <a:solidFill>
                  <a:srgbClr val="44769A"/>
                </a:solidFill>
                <a:cs typeface="Times New Roman" pitchFamily="18" charset="0"/>
              </a:rPr>
              <a:t> strukturami</a:t>
            </a:r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6850" y="69850"/>
            <a:ext cx="1263650" cy="503238"/>
          </a:xfrm>
          <a:prstGeom prst="rect">
            <a:avLst/>
          </a:prstGeom>
          <a:effectLst>
            <a:outerShdw blurRad="101600" dist="12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895921" y="1377745"/>
            <a:ext cx="9073008" cy="3247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600"/>
              </a:spcBef>
              <a:spcAft>
                <a:spcPts val="1200"/>
              </a:spcAft>
              <a:buFontTx/>
              <a:buChar char="-"/>
            </a:pPr>
            <a:r>
              <a:rPr lang="cs-CZ" sz="2500" dirty="0" smtClean="0">
                <a:cs typeface="Times New Roman" pitchFamily="18" charset="0"/>
              </a:rPr>
              <a:t>Perspektivní skupina materiálů eliminující některé nevýhody částicových </a:t>
            </a:r>
            <a:r>
              <a:rPr lang="cs-CZ" sz="2500" dirty="0" err="1" smtClean="0">
                <a:cs typeface="Times New Roman" pitchFamily="18" charset="0"/>
              </a:rPr>
              <a:t>nanokompozitních</a:t>
            </a:r>
            <a:r>
              <a:rPr lang="cs-CZ" sz="2500" dirty="0" smtClean="0">
                <a:cs typeface="Times New Roman" pitchFamily="18" charset="0"/>
              </a:rPr>
              <a:t> materiálů.</a:t>
            </a:r>
          </a:p>
          <a:p>
            <a:pPr marL="342900" indent="-342900" algn="just">
              <a:spcBef>
                <a:spcPts val="600"/>
              </a:spcBef>
              <a:spcAft>
                <a:spcPts val="1200"/>
              </a:spcAft>
              <a:buFontTx/>
              <a:buChar char="-"/>
            </a:pPr>
            <a:r>
              <a:rPr lang="cs-CZ" sz="2500" dirty="0" smtClean="0">
                <a:cs typeface="Times New Roman" pitchFamily="18" charset="0"/>
              </a:rPr>
              <a:t>Mohou doplňovat </a:t>
            </a:r>
            <a:r>
              <a:rPr lang="cs-CZ" sz="2500" dirty="0">
                <a:cs typeface="Times New Roman" pitchFamily="18" charset="0"/>
              </a:rPr>
              <a:t>současně využívanou nosnou složku </a:t>
            </a:r>
            <a:r>
              <a:rPr lang="cs-CZ" sz="2500" dirty="0" smtClean="0">
                <a:cs typeface="Times New Roman" pitchFamily="18" charset="0"/>
              </a:rPr>
              <a:t>a přispět „pouze“ k </a:t>
            </a:r>
            <a:r>
              <a:rPr lang="cs-CZ" sz="2500" dirty="0">
                <a:cs typeface="Times New Roman" pitchFamily="18" charset="0"/>
              </a:rPr>
              <a:t>vylepšení dielektrických vlastností </a:t>
            </a:r>
            <a:r>
              <a:rPr lang="cs-CZ" sz="2500" dirty="0" smtClean="0">
                <a:cs typeface="Times New Roman" pitchFamily="18" charset="0"/>
              </a:rPr>
              <a:t>kompozitu. </a:t>
            </a:r>
          </a:p>
          <a:p>
            <a:pPr marL="342900" indent="-342900" algn="just">
              <a:spcBef>
                <a:spcPts val="600"/>
              </a:spcBef>
              <a:spcAft>
                <a:spcPts val="1200"/>
              </a:spcAft>
              <a:buFontTx/>
              <a:buChar char="-"/>
            </a:pPr>
            <a:r>
              <a:rPr lang="cs-CZ" sz="2500" dirty="0" smtClean="0">
                <a:cs typeface="Times New Roman" pitchFamily="18" charset="0"/>
              </a:rPr>
              <a:t>Nebo mohou zcela </a:t>
            </a:r>
            <a:r>
              <a:rPr lang="cs-CZ" sz="2500" dirty="0">
                <a:cs typeface="Times New Roman" pitchFamily="18" charset="0"/>
              </a:rPr>
              <a:t>nahradit nosnou složku kompozitu a přispět tak ke zlepšení jak dielektrických, tak mechanických vlastností </a:t>
            </a:r>
            <a:r>
              <a:rPr lang="cs-CZ" sz="2500" dirty="0" smtClean="0">
                <a:cs typeface="Times New Roman" pitchFamily="18" charset="0"/>
              </a:rPr>
              <a:t>celé kompozitní struktury. </a:t>
            </a:r>
            <a:endParaRPr lang="cs-CZ" sz="2500" dirty="0">
              <a:cs typeface="Times New Roman" pitchFamily="18" charset="0"/>
            </a:endParaRPr>
          </a:p>
        </p:txBody>
      </p:sp>
      <p:pic>
        <p:nvPicPr>
          <p:cNvPr id="15" name="Obrázek 1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0" y="4968800"/>
            <a:ext cx="7042849" cy="249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9155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0"/>
            <a:ext cx="10080625" cy="644525"/>
          </a:xfrm>
          <a:prstGeom prst="rect">
            <a:avLst/>
          </a:prstGeom>
          <a:gradFill flip="none" rotWithShape="1">
            <a:gsLst>
              <a:gs pos="0">
                <a:srgbClr val="44769A"/>
              </a:gs>
              <a:gs pos="100000">
                <a:srgbClr val="44769A">
                  <a:lumMod val="85000"/>
                  <a:lumOff val="15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anchor="ctr"/>
          <a:lstStyle/>
          <a:p>
            <a:pPr algn="ctr" defTabSz="10080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bdélník 5"/>
          <p:cNvSpPr/>
          <p:nvPr/>
        </p:nvSpPr>
        <p:spPr>
          <a:xfrm>
            <a:off x="788988" y="669925"/>
            <a:ext cx="9286875" cy="39688"/>
          </a:xfrm>
          <a:prstGeom prst="rect">
            <a:avLst/>
          </a:prstGeom>
          <a:solidFill>
            <a:srgbClr val="FFB44C"/>
          </a:solidFill>
          <a:ln>
            <a:noFill/>
          </a:ln>
          <a:effectLst>
            <a:outerShdw blurRad="1016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anchor="ctr"/>
          <a:lstStyle/>
          <a:p>
            <a:pPr algn="ctr" defTabSz="10080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bdélník 4"/>
          <p:cNvSpPr/>
          <p:nvPr/>
        </p:nvSpPr>
        <p:spPr>
          <a:xfrm>
            <a:off x="0" y="669925"/>
            <a:ext cx="773113" cy="6894513"/>
          </a:xfrm>
          <a:prstGeom prst="rect">
            <a:avLst/>
          </a:prstGeom>
          <a:gradFill flip="none" rotWithShape="1">
            <a:gsLst>
              <a:gs pos="0">
                <a:srgbClr val="44769A">
                  <a:lumMod val="85000"/>
                  <a:lumOff val="15000"/>
                </a:srgbClr>
              </a:gs>
              <a:gs pos="100000">
                <a:srgbClr val="44769A">
                  <a:lumMod val="50000"/>
                  <a:lumOff val="50000"/>
                </a:srgb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270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anchor="ctr"/>
          <a:lstStyle/>
          <a:p>
            <a:pPr algn="ctr" defTabSz="10080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394" name="Text Box 6"/>
          <p:cNvSpPr txBox="1">
            <a:spLocks noChangeArrowheads="1"/>
          </p:cNvSpPr>
          <p:nvPr/>
        </p:nvSpPr>
        <p:spPr bwMode="auto">
          <a:xfrm>
            <a:off x="936625" y="766680"/>
            <a:ext cx="856932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cs-CZ" sz="3000" b="1" dirty="0" smtClean="0">
                <a:solidFill>
                  <a:srgbClr val="44769A"/>
                </a:solidFill>
                <a:cs typeface="Times New Roman" pitchFamily="18" charset="0"/>
              </a:rPr>
              <a:t>Elektroizolační systém </a:t>
            </a:r>
            <a:r>
              <a:rPr lang="cs-CZ" sz="3000" b="1" dirty="0" err="1" smtClean="0">
                <a:solidFill>
                  <a:srgbClr val="44769A"/>
                </a:solidFill>
                <a:cs typeface="Times New Roman" pitchFamily="18" charset="0"/>
              </a:rPr>
              <a:t>vn</a:t>
            </a:r>
            <a:r>
              <a:rPr lang="cs-CZ" sz="3000" b="1" dirty="0" smtClean="0">
                <a:solidFill>
                  <a:srgbClr val="44769A"/>
                </a:solidFill>
                <a:cs typeface="Times New Roman" pitchFamily="18" charset="0"/>
              </a:rPr>
              <a:t> točivých strojů</a:t>
            </a:r>
            <a:endParaRPr lang="cs-CZ" sz="3000" b="1" dirty="0">
              <a:solidFill>
                <a:srgbClr val="44769A"/>
              </a:solidFill>
              <a:cs typeface="Times New Roman" pitchFamily="18" charset="0"/>
            </a:endParaRPr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6850" y="69850"/>
            <a:ext cx="1263650" cy="503238"/>
          </a:xfrm>
          <a:prstGeom prst="rect">
            <a:avLst/>
          </a:prstGeom>
          <a:effectLst>
            <a:outerShdw blurRad="1016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25" y="1377745"/>
            <a:ext cx="4398328" cy="329874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8" t="6040" b="12537"/>
          <a:stretch/>
        </p:blipFill>
        <p:spPr>
          <a:xfrm>
            <a:off x="6861619" y="1377745"/>
            <a:ext cx="2949203" cy="199109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31" t="33261" r="20202" b="28895"/>
          <a:stretch/>
        </p:blipFill>
        <p:spPr>
          <a:xfrm>
            <a:off x="6861619" y="3582491"/>
            <a:ext cx="2962593" cy="17980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ovéPole 12"/>
          <p:cNvSpPr txBox="1"/>
          <p:nvPr/>
        </p:nvSpPr>
        <p:spPr bwMode="auto">
          <a:xfrm>
            <a:off x="3984859" y="4202769"/>
            <a:ext cx="14141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defTabSz="914400" eaLnBrk="1"/>
            <a:r>
              <a:rPr lang="cs-CZ" sz="2400" b="1" dirty="0" smtClean="0">
                <a:solidFill>
                  <a:schemeClr val="bg1"/>
                </a:solidFill>
                <a:latin typeface="Tahoma" pitchFamily="34" charset="0"/>
              </a:rPr>
              <a:t>75 </a:t>
            </a:r>
            <a:r>
              <a:rPr lang="cs-CZ" sz="2400" b="1" dirty="0" err="1" smtClean="0">
                <a:solidFill>
                  <a:schemeClr val="bg1"/>
                </a:solidFill>
                <a:latin typeface="Tahoma" pitchFamily="34" charset="0"/>
              </a:rPr>
              <a:t>kVA</a:t>
            </a:r>
            <a:endParaRPr lang="cs-CZ" sz="2400" b="1" dirty="0">
              <a:solidFill>
                <a:schemeClr val="bg1"/>
              </a:solidFill>
              <a:latin typeface="Tahoma" pitchFamily="34" charset="0"/>
            </a:endParaRPr>
          </a:p>
        </p:txBody>
      </p:sp>
      <p:pic>
        <p:nvPicPr>
          <p:cNvPr id="18" name="Obrázek 17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25" y="4835843"/>
            <a:ext cx="3599815" cy="272859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7" descr="D:\1\vn_stroje_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619" y="5536403"/>
            <a:ext cx="2446010" cy="1956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Šipka doprava 8"/>
          <p:cNvSpPr/>
          <p:nvPr/>
        </p:nvSpPr>
        <p:spPr>
          <a:xfrm>
            <a:off x="5520770" y="2162826"/>
            <a:ext cx="1155031" cy="288758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Šipka dolů 10"/>
          <p:cNvSpPr/>
          <p:nvPr/>
        </p:nvSpPr>
        <p:spPr>
          <a:xfrm>
            <a:off x="6443517" y="2648418"/>
            <a:ext cx="288161" cy="3551722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Šipka doleva 14"/>
          <p:cNvSpPr/>
          <p:nvPr/>
        </p:nvSpPr>
        <p:spPr>
          <a:xfrm>
            <a:off x="4651346" y="6238157"/>
            <a:ext cx="2080332" cy="317633"/>
          </a:xfrm>
          <a:prstGeom prst="lef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28845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895921" y="4006444"/>
            <a:ext cx="9073008" cy="3554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1200"/>
              </a:spcAft>
            </a:pPr>
            <a:r>
              <a:rPr lang="cs-CZ" sz="2500" b="1" dirty="0" smtClean="0">
                <a:cs typeface="Times New Roman" pitchFamily="18" charset="0"/>
              </a:rPr>
              <a:t>Sledované parametry:</a:t>
            </a:r>
          </a:p>
          <a:p>
            <a:pPr marL="342900" indent="-342900" algn="just">
              <a:spcBef>
                <a:spcPts val="600"/>
              </a:spcBef>
              <a:spcAft>
                <a:spcPts val="1200"/>
              </a:spcAft>
              <a:buFontTx/>
              <a:buChar char="-"/>
            </a:pPr>
            <a:r>
              <a:rPr lang="cs-CZ" sz="2500" dirty="0" smtClean="0">
                <a:cs typeface="Times New Roman" pitchFamily="18" charset="0"/>
              </a:rPr>
              <a:t>vnitřní </a:t>
            </a:r>
            <a:r>
              <a:rPr lang="cs-CZ" sz="2500" dirty="0" err="1" smtClean="0">
                <a:cs typeface="Times New Roman" pitchFamily="18" charset="0"/>
              </a:rPr>
              <a:t>rezistivita</a:t>
            </a:r>
            <a:endParaRPr lang="cs-CZ" sz="2500" dirty="0" smtClean="0">
              <a:cs typeface="Times New Roman" pitchFamily="18" charset="0"/>
            </a:endParaRPr>
          </a:p>
          <a:p>
            <a:pPr marL="342900" indent="-342900" algn="just">
              <a:spcBef>
                <a:spcPts val="600"/>
              </a:spcBef>
              <a:spcAft>
                <a:spcPts val="1200"/>
              </a:spcAft>
              <a:buFontTx/>
              <a:buChar char="-"/>
            </a:pPr>
            <a:r>
              <a:rPr lang="cs-CZ" sz="2500" dirty="0" smtClean="0">
                <a:cs typeface="Times New Roman" pitchFamily="18" charset="0"/>
              </a:rPr>
              <a:t>elektrická pevnost</a:t>
            </a:r>
          </a:p>
          <a:p>
            <a:pPr marL="342900" indent="-342900" algn="just">
              <a:spcBef>
                <a:spcPts val="600"/>
              </a:spcBef>
              <a:spcAft>
                <a:spcPts val="1200"/>
              </a:spcAft>
              <a:buFontTx/>
              <a:buChar char="-"/>
            </a:pPr>
            <a:r>
              <a:rPr lang="cs-CZ" sz="2500" dirty="0" smtClean="0">
                <a:cs typeface="Times New Roman" pitchFamily="18" charset="0"/>
              </a:rPr>
              <a:t>měření dielektrických ztrát</a:t>
            </a:r>
          </a:p>
          <a:p>
            <a:pPr marL="342900" indent="-342900" algn="just">
              <a:spcBef>
                <a:spcPts val="600"/>
              </a:spcBef>
              <a:spcAft>
                <a:spcPts val="1200"/>
              </a:spcAft>
              <a:buFontTx/>
              <a:buChar char="-"/>
            </a:pPr>
            <a:r>
              <a:rPr lang="cs-CZ" sz="2500" dirty="0" smtClean="0">
                <a:cs typeface="Times New Roman" pitchFamily="18" charset="0"/>
              </a:rPr>
              <a:t>analýza vnitřní výbojové činnosti</a:t>
            </a:r>
          </a:p>
          <a:p>
            <a:pPr marL="342900" indent="-342900" algn="just">
              <a:spcBef>
                <a:spcPts val="600"/>
              </a:spcBef>
              <a:spcAft>
                <a:spcPts val="1200"/>
              </a:spcAft>
              <a:buFontTx/>
              <a:buChar char="-"/>
            </a:pPr>
            <a:r>
              <a:rPr lang="cs-CZ" sz="2500" dirty="0" smtClean="0">
                <a:cs typeface="Times New Roman" pitchFamily="18" charset="0"/>
              </a:rPr>
              <a:t>mechanické zkoušky (rázová houževnatost a pevnost v ohybu)</a:t>
            </a:r>
            <a:endParaRPr lang="cs-CZ" sz="2500" baseline="30000" dirty="0">
              <a:cs typeface="Times New Roman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10080625" cy="644525"/>
          </a:xfrm>
          <a:prstGeom prst="rect">
            <a:avLst/>
          </a:prstGeom>
          <a:gradFill flip="none" rotWithShape="1">
            <a:gsLst>
              <a:gs pos="0">
                <a:srgbClr val="44769A"/>
              </a:gs>
              <a:gs pos="100000">
                <a:srgbClr val="44769A">
                  <a:lumMod val="85000"/>
                  <a:lumOff val="15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anchor="ctr"/>
          <a:lstStyle/>
          <a:p>
            <a:pPr algn="ctr" defTabSz="10080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bdélník 5"/>
          <p:cNvSpPr/>
          <p:nvPr/>
        </p:nvSpPr>
        <p:spPr>
          <a:xfrm>
            <a:off x="788988" y="669925"/>
            <a:ext cx="9286875" cy="39688"/>
          </a:xfrm>
          <a:prstGeom prst="rect">
            <a:avLst/>
          </a:prstGeom>
          <a:solidFill>
            <a:srgbClr val="FFB44C"/>
          </a:solidFill>
          <a:ln>
            <a:noFill/>
          </a:ln>
          <a:effectLst>
            <a:outerShdw blurRad="1016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anchor="ctr"/>
          <a:lstStyle/>
          <a:p>
            <a:pPr algn="ctr" defTabSz="10080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bdélník 4"/>
          <p:cNvSpPr/>
          <p:nvPr/>
        </p:nvSpPr>
        <p:spPr>
          <a:xfrm>
            <a:off x="0" y="669925"/>
            <a:ext cx="773113" cy="6894513"/>
          </a:xfrm>
          <a:prstGeom prst="rect">
            <a:avLst/>
          </a:prstGeom>
          <a:gradFill flip="none" rotWithShape="1">
            <a:gsLst>
              <a:gs pos="0">
                <a:srgbClr val="44769A">
                  <a:lumMod val="85000"/>
                  <a:lumOff val="15000"/>
                </a:srgbClr>
              </a:gs>
              <a:gs pos="100000">
                <a:srgbClr val="44769A">
                  <a:lumMod val="50000"/>
                  <a:lumOff val="50000"/>
                </a:srgb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270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anchor="ctr"/>
          <a:lstStyle/>
          <a:p>
            <a:pPr algn="ctr" defTabSz="10080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6850" y="69850"/>
            <a:ext cx="1263650" cy="503238"/>
          </a:xfrm>
          <a:prstGeom prst="rect">
            <a:avLst/>
          </a:prstGeom>
          <a:effectLst>
            <a:outerShdw blurRad="101600" dist="12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936625" y="766680"/>
            <a:ext cx="856932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cs-CZ" sz="3000" b="1" dirty="0" smtClean="0">
                <a:solidFill>
                  <a:srgbClr val="44769A"/>
                </a:solidFill>
                <a:cs typeface="Times New Roman" pitchFamily="18" charset="0"/>
              </a:rPr>
              <a:t>Koncept experimentů</a:t>
            </a:r>
            <a:endParaRPr lang="cs-CZ" sz="3000" b="1" dirty="0">
              <a:solidFill>
                <a:srgbClr val="44769A"/>
              </a:solidFill>
              <a:cs typeface="Times New Roman" pitchFamily="18" charset="0"/>
            </a:endParaRPr>
          </a:p>
        </p:txBody>
      </p:sp>
      <p:pic>
        <p:nvPicPr>
          <p:cNvPr id="19" name="Obrázek 1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774" y="1812413"/>
            <a:ext cx="2455312" cy="164958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7" r="5318" b="2431"/>
          <a:stretch/>
        </p:blipFill>
        <p:spPr>
          <a:xfrm rot="5400000">
            <a:off x="7385466" y="2022943"/>
            <a:ext cx="2594212" cy="209449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" b="13527"/>
          <a:stretch/>
        </p:blipFill>
        <p:spPr>
          <a:xfrm>
            <a:off x="6620807" y="4756047"/>
            <a:ext cx="3109014" cy="2055612"/>
          </a:xfrm>
          <a:prstGeom prst="rect">
            <a:avLst/>
          </a:prstGeom>
        </p:spPr>
      </p:pic>
      <p:pic>
        <p:nvPicPr>
          <p:cNvPr id="18" name="Obrázek 17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62" y="1570124"/>
            <a:ext cx="2281312" cy="1302759"/>
          </a:xfrm>
          <a:prstGeom prst="rect">
            <a:avLst/>
          </a:prstGeom>
        </p:spPr>
      </p:pic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5040312" y="3226388"/>
            <a:ext cx="259501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cs-CZ" sz="1800" i="1" dirty="0" smtClean="0">
                <a:cs typeface="Times New Roman" pitchFamily="18" charset="0"/>
              </a:rPr>
              <a:t>Polyamid (PA6)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cs-CZ" sz="1800" i="1" dirty="0" smtClean="0">
                <a:cs typeface="Times New Roman" pitchFamily="18" charset="0"/>
              </a:rPr>
              <a:t>Polyimid (PI)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cs-CZ" sz="1800" i="1" dirty="0" err="1" smtClean="0">
                <a:cs typeface="Times New Roman" pitchFamily="18" charset="0"/>
              </a:rPr>
              <a:t>Polybenzimidazol</a:t>
            </a:r>
            <a:r>
              <a:rPr lang="cs-CZ" sz="1800" i="1" dirty="0" smtClean="0">
                <a:cs typeface="Times New Roman" pitchFamily="18" charset="0"/>
              </a:rPr>
              <a:t> (PBI)</a:t>
            </a:r>
          </a:p>
        </p:txBody>
      </p:sp>
    </p:spTree>
    <p:extLst>
      <p:ext uri="{BB962C8B-B14F-4D97-AF65-F5344CB8AC3E}">
        <p14:creationId xmlns:p14="http://schemas.microsoft.com/office/powerpoint/2010/main" val="6440259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0"/>
            <a:ext cx="10080625" cy="644525"/>
          </a:xfrm>
          <a:prstGeom prst="rect">
            <a:avLst/>
          </a:prstGeom>
          <a:gradFill flip="none" rotWithShape="1">
            <a:gsLst>
              <a:gs pos="0">
                <a:srgbClr val="44769A"/>
              </a:gs>
              <a:gs pos="100000">
                <a:srgbClr val="44769A">
                  <a:lumMod val="85000"/>
                  <a:lumOff val="15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anchor="ctr"/>
          <a:lstStyle/>
          <a:p>
            <a:pPr algn="ctr" defTabSz="10080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bdélník 5"/>
          <p:cNvSpPr/>
          <p:nvPr/>
        </p:nvSpPr>
        <p:spPr>
          <a:xfrm>
            <a:off x="788988" y="669925"/>
            <a:ext cx="9286875" cy="39688"/>
          </a:xfrm>
          <a:prstGeom prst="rect">
            <a:avLst/>
          </a:prstGeom>
          <a:solidFill>
            <a:srgbClr val="FFB44C"/>
          </a:solidFill>
          <a:ln>
            <a:noFill/>
          </a:ln>
          <a:effectLst>
            <a:outerShdw blurRad="1016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anchor="ctr"/>
          <a:lstStyle/>
          <a:p>
            <a:pPr algn="ctr" defTabSz="10080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bdélník 4"/>
          <p:cNvSpPr/>
          <p:nvPr/>
        </p:nvSpPr>
        <p:spPr>
          <a:xfrm>
            <a:off x="0" y="669925"/>
            <a:ext cx="773113" cy="6894513"/>
          </a:xfrm>
          <a:prstGeom prst="rect">
            <a:avLst/>
          </a:prstGeom>
          <a:gradFill flip="none" rotWithShape="1">
            <a:gsLst>
              <a:gs pos="0">
                <a:srgbClr val="44769A">
                  <a:lumMod val="85000"/>
                  <a:lumOff val="15000"/>
                </a:srgbClr>
              </a:gs>
              <a:gs pos="100000">
                <a:srgbClr val="44769A">
                  <a:lumMod val="50000"/>
                  <a:lumOff val="50000"/>
                </a:srgb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270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anchor="ctr"/>
          <a:lstStyle/>
          <a:p>
            <a:pPr algn="ctr" defTabSz="10080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6850" y="69850"/>
            <a:ext cx="1263650" cy="503238"/>
          </a:xfrm>
          <a:prstGeom prst="rect">
            <a:avLst/>
          </a:prstGeom>
          <a:effectLst>
            <a:outerShdw blurRad="101600" dist="12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895921" y="1377745"/>
            <a:ext cx="9073008" cy="3093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600"/>
              </a:spcBef>
              <a:spcAft>
                <a:spcPts val="1200"/>
              </a:spcAft>
              <a:buFontTx/>
              <a:buChar char="-"/>
            </a:pPr>
            <a:r>
              <a:rPr lang="cs-CZ" sz="2500" dirty="0" smtClean="0">
                <a:cs typeface="Times New Roman" pitchFamily="18" charset="0"/>
              </a:rPr>
              <a:t>Vrstvy vyrobeny pomocí technologie </a:t>
            </a:r>
            <a:r>
              <a:rPr lang="cs-CZ" sz="2500" dirty="0" err="1" smtClean="0">
                <a:cs typeface="Times New Roman" pitchFamily="18" charset="0"/>
              </a:rPr>
              <a:t>Nanospider</a:t>
            </a:r>
            <a:r>
              <a:rPr lang="cs-CZ" sz="2500" dirty="0" smtClean="0">
                <a:cs typeface="Times New Roman" pitchFamily="18" charset="0"/>
              </a:rPr>
              <a:t> z PA6 (</a:t>
            </a:r>
            <a:r>
              <a:rPr lang="cs-CZ" sz="2500" dirty="0" err="1" smtClean="0">
                <a:cs typeface="Times New Roman" pitchFamily="18" charset="0"/>
              </a:rPr>
              <a:t>Ultramid</a:t>
            </a:r>
            <a:r>
              <a:rPr lang="cs-CZ" sz="2500" dirty="0" smtClean="0">
                <a:cs typeface="Times New Roman" pitchFamily="18" charset="0"/>
              </a:rPr>
              <a:t> B27, BASF </a:t>
            </a:r>
            <a:r>
              <a:rPr lang="cs-CZ" sz="2500" dirty="0" err="1" smtClean="0">
                <a:cs typeface="Times New Roman" pitchFamily="18" charset="0"/>
              </a:rPr>
              <a:t>Company</a:t>
            </a:r>
            <a:r>
              <a:rPr lang="cs-CZ" sz="2500" dirty="0" smtClean="0">
                <a:cs typeface="Times New Roman" pitchFamily="18" charset="0"/>
              </a:rPr>
              <a:t>).</a:t>
            </a:r>
          </a:p>
          <a:p>
            <a:pPr marL="342900" indent="-342900" algn="just">
              <a:spcBef>
                <a:spcPts val="600"/>
              </a:spcBef>
              <a:spcAft>
                <a:spcPts val="1200"/>
              </a:spcAft>
              <a:buFontTx/>
              <a:buChar char="-"/>
            </a:pPr>
            <a:r>
              <a:rPr lang="cs-CZ" sz="2500" dirty="0" smtClean="0">
                <a:cs typeface="Times New Roman" pitchFamily="18" charset="0"/>
              </a:rPr>
              <a:t>Tři plošné hmotnosti (1, 3 a 5 g·m</a:t>
            </a:r>
            <a:r>
              <a:rPr lang="cs-CZ" sz="2500" baseline="30000" dirty="0" smtClean="0">
                <a:cs typeface="Times New Roman" pitchFamily="18" charset="0"/>
              </a:rPr>
              <a:t>-2</a:t>
            </a:r>
            <a:r>
              <a:rPr lang="cs-CZ" sz="2500" dirty="0" smtClean="0">
                <a:cs typeface="Times New Roman" pitchFamily="18" charset="0"/>
              </a:rPr>
              <a:t>).</a:t>
            </a:r>
          </a:p>
          <a:p>
            <a:pPr marL="342900" indent="-342900" algn="just">
              <a:spcBef>
                <a:spcPts val="600"/>
              </a:spcBef>
              <a:spcAft>
                <a:spcPts val="1200"/>
              </a:spcAft>
              <a:buFontTx/>
              <a:buChar char="-"/>
            </a:pPr>
            <a:r>
              <a:rPr lang="cs-CZ" sz="2500" dirty="0" smtClean="0">
                <a:cs typeface="Times New Roman" pitchFamily="18" charset="0"/>
              </a:rPr>
              <a:t>Vkládány mezi vrstvy </a:t>
            </a:r>
            <a:r>
              <a:rPr lang="cs-CZ" sz="2500" dirty="0" err="1" smtClean="0">
                <a:cs typeface="Times New Roman" pitchFamily="18" charset="0"/>
              </a:rPr>
              <a:t>prepregů</a:t>
            </a:r>
            <a:r>
              <a:rPr lang="cs-CZ" sz="2500" dirty="0" smtClean="0">
                <a:cs typeface="Times New Roman" pitchFamily="18" charset="0"/>
              </a:rPr>
              <a:t> (skleněná tkanina, slídový papír a epoxidové pojivo) dodané v částečně vytvrzeném stavu (B-stav).</a:t>
            </a:r>
          </a:p>
          <a:p>
            <a:pPr marL="342900" indent="-342900" algn="just">
              <a:spcBef>
                <a:spcPts val="600"/>
              </a:spcBef>
              <a:spcAft>
                <a:spcPts val="1200"/>
              </a:spcAft>
              <a:buFontTx/>
              <a:buChar char="-"/>
            </a:pPr>
            <a:r>
              <a:rPr lang="cs-CZ" sz="2500" dirty="0" smtClean="0">
                <a:cs typeface="Times New Roman" pitchFamily="18" charset="0"/>
              </a:rPr>
              <a:t>Vytvrzovací režim: 100 °C/10 min -&gt; 165 °C/180 min -&gt; chlazení.</a:t>
            </a: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936625" y="766680"/>
            <a:ext cx="856932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cs-CZ" sz="3000" b="1" dirty="0" smtClean="0">
                <a:solidFill>
                  <a:srgbClr val="44769A"/>
                </a:solidFill>
                <a:cs typeface="Times New Roman" pitchFamily="18" charset="0"/>
              </a:rPr>
              <a:t>Experiment s </a:t>
            </a:r>
            <a:r>
              <a:rPr lang="cs-CZ" sz="3000" b="1" dirty="0" err="1" smtClean="0">
                <a:solidFill>
                  <a:srgbClr val="44769A"/>
                </a:solidFill>
                <a:cs typeface="Times New Roman" pitchFamily="18" charset="0"/>
              </a:rPr>
              <a:t>nanovlákennými</a:t>
            </a:r>
            <a:r>
              <a:rPr lang="cs-CZ" sz="3000" b="1" dirty="0" smtClean="0">
                <a:solidFill>
                  <a:srgbClr val="44769A"/>
                </a:solidFill>
                <a:cs typeface="Times New Roman" pitchFamily="18" charset="0"/>
              </a:rPr>
              <a:t> strukturami PA6</a:t>
            </a:r>
            <a:endParaRPr lang="cs-CZ" sz="3000" b="1" dirty="0">
              <a:solidFill>
                <a:srgbClr val="44769A"/>
              </a:solidFill>
              <a:cs typeface="Times New Roman" pitchFamily="18" charset="0"/>
            </a:endParaRPr>
          </a:p>
        </p:txBody>
      </p:sp>
      <p:pic>
        <p:nvPicPr>
          <p:cNvPr id="11" name="Obrázek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735" y="4900309"/>
            <a:ext cx="2849882" cy="215294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Obrázek 1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869" y="5293035"/>
            <a:ext cx="2875060" cy="215294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Obrázek 14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4362" y="4508716"/>
            <a:ext cx="3173121" cy="25445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083905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0"/>
            <a:ext cx="10080625" cy="644525"/>
          </a:xfrm>
          <a:prstGeom prst="rect">
            <a:avLst/>
          </a:prstGeom>
          <a:gradFill flip="none" rotWithShape="1">
            <a:gsLst>
              <a:gs pos="0">
                <a:srgbClr val="44769A"/>
              </a:gs>
              <a:gs pos="100000">
                <a:srgbClr val="44769A">
                  <a:lumMod val="85000"/>
                  <a:lumOff val="15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anchor="ctr"/>
          <a:lstStyle/>
          <a:p>
            <a:pPr algn="ctr" defTabSz="10080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bdélník 5"/>
          <p:cNvSpPr/>
          <p:nvPr/>
        </p:nvSpPr>
        <p:spPr>
          <a:xfrm>
            <a:off x="788988" y="669925"/>
            <a:ext cx="9286875" cy="39688"/>
          </a:xfrm>
          <a:prstGeom prst="rect">
            <a:avLst/>
          </a:prstGeom>
          <a:solidFill>
            <a:srgbClr val="FFB44C"/>
          </a:solidFill>
          <a:ln>
            <a:noFill/>
          </a:ln>
          <a:effectLst>
            <a:outerShdw blurRad="1016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anchor="ctr"/>
          <a:lstStyle/>
          <a:p>
            <a:pPr algn="ctr" defTabSz="10080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bdélník 4"/>
          <p:cNvSpPr/>
          <p:nvPr/>
        </p:nvSpPr>
        <p:spPr>
          <a:xfrm>
            <a:off x="0" y="669925"/>
            <a:ext cx="773113" cy="6894513"/>
          </a:xfrm>
          <a:prstGeom prst="rect">
            <a:avLst/>
          </a:prstGeom>
          <a:gradFill flip="none" rotWithShape="1">
            <a:gsLst>
              <a:gs pos="0">
                <a:srgbClr val="44769A">
                  <a:lumMod val="85000"/>
                  <a:lumOff val="15000"/>
                </a:srgbClr>
              </a:gs>
              <a:gs pos="100000">
                <a:srgbClr val="44769A">
                  <a:lumMod val="50000"/>
                  <a:lumOff val="50000"/>
                </a:srgb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270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anchor="ctr"/>
          <a:lstStyle/>
          <a:p>
            <a:pPr algn="ctr" defTabSz="10080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394" name="Text Box 6"/>
          <p:cNvSpPr txBox="1">
            <a:spLocks noChangeArrowheads="1"/>
          </p:cNvSpPr>
          <p:nvPr/>
        </p:nvSpPr>
        <p:spPr bwMode="auto">
          <a:xfrm>
            <a:off x="936625" y="766680"/>
            <a:ext cx="856932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cs-CZ" sz="3000" b="1" dirty="0" smtClean="0">
                <a:solidFill>
                  <a:srgbClr val="44769A"/>
                </a:solidFill>
                <a:cs typeface="Times New Roman" pitchFamily="18" charset="0"/>
              </a:rPr>
              <a:t>Dielektrické vlastnosti</a:t>
            </a:r>
            <a:endParaRPr lang="cs-CZ" sz="3000" b="1" dirty="0">
              <a:solidFill>
                <a:srgbClr val="44769A"/>
              </a:solidFill>
              <a:cs typeface="Times New Roman" pitchFamily="18" charset="0"/>
            </a:endParaRPr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6850" y="69850"/>
            <a:ext cx="1263650" cy="503238"/>
          </a:xfrm>
          <a:prstGeom prst="rect">
            <a:avLst/>
          </a:prstGeom>
          <a:effectLst>
            <a:outerShdw blurRad="1016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625" y="1502430"/>
            <a:ext cx="8967187" cy="3688271"/>
          </a:xfrm>
          <a:prstGeom prst="rect">
            <a:avLst/>
          </a:prstGeom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936625" y="5251137"/>
            <a:ext cx="9073008" cy="124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1200"/>
              </a:spcAft>
            </a:pPr>
            <a:r>
              <a:rPr lang="cs-CZ" sz="2500" dirty="0" smtClean="0">
                <a:cs typeface="Times New Roman" pitchFamily="18" charset="0"/>
              </a:rPr>
              <a:t>+ </a:t>
            </a:r>
            <a:r>
              <a:rPr lang="cs-CZ" sz="2500" b="1" dirty="0" smtClean="0">
                <a:cs typeface="Times New Roman" pitchFamily="18" charset="0"/>
              </a:rPr>
              <a:t>dielektrické ztráty </a:t>
            </a:r>
            <a:r>
              <a:rPr lang="cs-CZ" sz="2500" dirty="0" smtClean="0">
                <a:cs typeface="Times New Roman" pitchFamily="18" charset="0"/>
              </a:rPr>
              <a:t>(ztrátový činitel tg </a:t>
            </a:r>
            <a:r>
              <a:rPr lang="cs-CZ" sz="2500" dirty="0" smtClean="0">
                <a:latin typeface="Symbol" panose="05050102010706020507" pitchFamily="18" charset="2"/>
                <a:cs typeface="Times New Roman" pitchFamily="18" charset="0"/>
              </a:rPr>
              <a:t>d</a:t>
            </a:r>
            <a:r>
              <a:rPr lang="cs-CZ" sz="2500" dirty="0" smtClean="0">
                <a:cs typeface="Times New Roman" pitchFamily="18" charset="0"/>
              </a:rPr>
              <a:t>): při </a:t>
            </a:r>
            <a:r>
              <a:rPr lang="cs-CZ" sz="2500" dirty="0">
                <a:cs typeface="Times New Roman" pitchFamily="18" charset="0"/>
              </a:rPr>
              <a:t>vyšších intenzitách elektrického pole </a:t>
            </a:r>
            <a:r>
              <a:rPr lang="cs-CZ" sz="2500" dirty="0" smtClean="0">
                <a:cs typeface="Times New Roman" pitchFamily="18" charset="0"/>
              </a:rPr>
              <a:t>(&gt;5 kV·mm</a:t>
            </a:r>
            <a:r>
              <a:rPr lang="cs-CZ" sz="2500" baseline="30000" dirty="0" smtClean="0">
                <a:cs typeface="Times New Roman" pitchFamily="18" charset="0"/>
              </a:rPr>
              <a:t>-1</a:t>
            </a:r>
            <a:r>
              <a:rPr lang="cs-CZ" sz="2500" dirty="0" smtClean="0">
                <a:cs typeface="Times New Roman" pitchFamily="18" charset="0"/>
              </a:rPr>
              <a:t>) zaznamenány opakovaně </a:t>
            </a:r>
            <a:r>
              <a:rPr lang="cs-CZ" sz="2500" dirty="0">
                <a:cs typeface="Times New Roman" pitchFamily="18" charset="0"/>
              </a:rPr>
              <a:t>nižší </a:t>
            </a:r>
            <a:r>
              <a:rPr lang="cs-CZ" sz="2500" dirty="0" smtClean="0">
                <a:cs typeface="Times New Roman" pitchFamily="18" charset="0"/>
              </a:rPr>
              <a:t>u  kompozitů s vlákny.</a:t>
            </a:r>
          </a:p>
        </p:txBody>
      </p:sp>
    </p:spTree>
    <p:extLst>
      <p:ext uri="{BB962C8B-B14F-4D97-AF65-F5344CB8AC3E}">
        <p14:creationId xmlns:p14="http://schemas.microsoft.com/office/powerpoint/2010/main" val="21379247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0"/>
            <a:ext cx="10080625" cy="644525"/>
          </a:xfrm>
          <a:prstGeom prst="rect">
            <a:avLst/>
          </a:prstGeom>
          <a:gradFill flip="none" rotWithShape="1">
            <a:gsLst>
              <a:gs pos="0">
                <a:srgbClr val="44769A"/>
              </a:gs>
              <a:gs pos="100000">
                <a:srgbClr val="44769A">
                  <a:lumMod val="85000"/>
                  <a:lumOff val="15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anchor="ctr"/>
          <a:lstStyle/>
          <a:p>
            <a:pPr algn="ctr" defTabSz="10080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bdélník 5"/>
          <p:cNvSpPr/>
          <p:nvPr/>
        </p:nvSpPr>
        <p:spPr>
          <a:xfrm>
            <a:off x="788988" y="669925"/>
            <a:ext cx="9286875" cy="39688"/>
          </a:xfrm>
          <a:prstGeom prst="rect">
            <a:avLst/>
          </a:prstGeom>
          <a:solidFill>
            <a:srgbClr val="FFB44C"/>
          </a:solidFill>
          <a:ln>
            <a:noFill/>
          </a:ln>
          <a:effectLst>
            <a:outerShdw blurRad="1016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anchor="ctr"/>
          <a:lstStyle/>
          <a:p>
            <a:pPr algn="ctr" defTabSz="10080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bdélník 4"/>
          <p:cNvSpPr/>
          <p:nvPr/>
        </p:nvSpPr>
        <p:spPr>
          <a:xfrm>
            <a:off x="0" y="669925"/>
            <a:ext cx="773113" cy="6894513"/>
          </a:xfrm>
          <a:prstGeom prst="rect">
            <a:avLst/>
          </a:prstGeom>
          <a:gradFill flip="none" rotWithShape="1">
            <a:gsLst>
              <a:gs pos="0">
                <a:srgbClr val="44769A">
                  <a:lumMod val="85000"/>
                  <a:lumOff val="15000"/>
                </a:srgbClr>
              </a:gs>
              <a:gs pos="100000">
                <a:srgbClr val="44769A">
                  <a:lumMod val="50000"/>
                  <a:lumOff val="50000"/>
                </a:srgb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270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anchor="ctr"/>
          <a:lstStyle/>
          <a:p>
            <a:pPr algn="ctr" defTabSz="10080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394" name="Text Box 6"/>
          <p:cNvSpPr txBox="1">
            <a:spLocks noChangeArrowheads="1"/>
          </p:cNvSpPr>
          <p:nvPr/>
        </p:nvSpPr>
        <p:spPr bwMode="auto">
          <a:xfrm>
            <a:off x="936625" y="766680"/>
            <a:ext cx="856932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cs-CZ" sz="3000" b="1" dirty="0" smtClean="0">
                <a:solidFill>
                  <a:srgbClr val="44769A"/>
                </a:solidFill>
                <a:cs typeface="Times New Roman" pitchFamily="18" charset="0"/>
              </a:rPr>
              <a:t>Částečné výboje v elektrické izolaci</a:t>
            </a:r>
            <a:endParaRPr lang="cs-CZ" sz="3000" b="1" dirty="0">
              <a:solidFill>
                <a:srgbClr val="44769A"/>
              </a:solidFill>
              <a:cs typeface="Times New Roman" pitchFamily="18" charset="0"/>
            </a:endParaRPr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6850" y="69850"/>
            <a:ext cx="1263650" cy="503238"/>
          </a:xfrm>
          <a:prstGeom prst="rect">
            <a:avLst/>
          </a:prstGeom>
          <a:effectLst>
            <a:outerShdw blurRad="101600" dist="12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762953" y="1317167"/>
            <a:ext cx="9073008" cy="201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cs-CZ" sz="2500" dirty="0" smtClean="0">
                <a:cs typeface="Times New Roman" pitchFamily="18" charset="0"/>
              </a:rPr>
              <a:t>Lokalizovaný </a:t>
            </a:r>
            <a:r>
              <a:rPr lang="cs-CZ" sz="2500" dirty="0">
                <a:cs typeface="Times New Roman" pitchFamily="18" charset="0"/>
              </a:rPr>
              <a:t>elektrický výboj, který částečně </a:t>
            </a:r>
            <a:r>
              <a:rPr lang="cs-CZ" sz="2500" dirty="0" smtClean="0">
                <a:cs typeface="Times New Roman" pitchFamily="18" charset="0"/>
              </a:rPr>
              <a:t>překlenuje izolaci </a:t>
            </a:r>
            <a:r>
              <a:rPr lang="cs-CZ" sz="2500" dirty="0">
                <a:cs typeface="Times New Roman" pitchFamily="18" charset="0"/>
              </a:rPr>
              <a:t>mezi </a:t>
            </a:r>
            <a:r>
              <a:rPr lang="cs-CZ" sz="2500" dirty="0" smtClean="0">
                <a:cs typeface="Times New Roman" pitchFamily="18" charset="0"/>
              </a:rPr>
              <a:t>vodiči.</a:t>
            </a:r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cs-CZ" sz="2500" dirty="0" smtClean="0">
                <a:cs typeface="Times New Roman" pitchFamily="18" charset="0"/>
              </a:rPr>
              <a:t>Důsledek </a:t>
            </a:r>
            <a:r>
              <a:rPr lang="cs-CZ" sz="2500" dirty="0">
                <a:cs typeface="Times New Roman" pitchFamily="18" charset="0"/>
              </a:rPr>
              <a:t>koncentrace  lokálního  elektrického  namáhání  </a:t>
            </a:r>
            <a:r>
              <a:rPr lang="cs-CZ" sz="2500" dirty="0" smtClean="0">
                <a:cs typeface="Times New Roman" pitchFamily="18" charset="0"/>
              </a:rPr>
              <a:t>v izolaci  </a:t>
            </a:r>
            <a:r>
              <a:rPr lang="cs-CZ" sz="2500" dirty="0">
                <a:cs typeface="Times New Roman" pitchFamily="18" charset="0"/>
              </a:rPr>
              <a:t>nebo  na  jejím  </a:t>
            </a:r>
            <a:r>
              <a:rPr lang="cs-CZ" sz="2500" dirty="0" smtClean="0">
                <a:cs typeface="Times New Roman" pitchFamily="18" charset="0"/>
              </a:rPr>
              <a:t>povrchu.</a:t>
            </a:r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cs-CZ" sz="2500" dirty="0" smtClean="0">
                <a:cs typeface="Times New Roman" pitchFamily="18" charset="0"/>
              </a:rPr>
              <a:t>Vytvářejí </a:t>
            </a:r>
            <a:r>
              <a:rPr lang="cs-CZ" sz="2500" dirty="0">
                <a:cs typeface="Times New Roman" pitchFamily="18" charset="0"/>
              </a:rPr>
              <a:t>proudové (napěťové) impulzy, které trvají méně než 1 </a:t>
            </a:r>
            <a:r>
              <a:rPr lang="el-GR" sz="2500" dirty="0">
                <a:cs typeface="Times New Roman" pitchFamily="18" charset="0"/>
              </a:rPr>
              <a:t>μ</a:t>
            </a:r>
            <a:r>
              <a:rPr lang="cs-CZ" sz="2500" dirty="0" smtClean="0">
                <a:cs typeface="Times New Roman" pitchFamily="18" charset="0"/>
              </a:rPr>
              <a:t>s.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400" y="6136218"/>
            <a:ext cx="6354311" cy="12708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123" y="3268699"/>
            <a:ext cx="4222964" cy="2838807"/>
          </a:xfrm>
          <a:prstGeom prst="rect">
            <a:avLst/>
          </a:prstGeom>
        </p:spPr>
      </p:pic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780550" y="3346391"/>
            <a:ext cx="4924573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cs-CZ" sz="2500" dirty="0" smtClean="0">
                <a:cs typeface="Times New Roman" pitchFamily="18" charset="0"/>
              </a:rPr>
              <a:t>Obvykle </a:t>
            </a:r>
            <a:r>
              <a:rPr lang="cs-CZ" sz="2500" dirty="0">
                <a:cs typeface="Times New Roman" pitchFamily="18" charset="0"/>
              </a:rPr>
              <a:t>vzniká uvnitř </a:t>
            </a:r>
            <a:r>
              <a:rPr lang="cs-CZ" sz="2500" dirty="0" smtClean="0">
                <a:cs typeface="Times New Roman" pitchFamily="18" charset="0"/>
              </a:rPr>
              <a:t>dutinek či  trhlin v rámci </a:t>
            </a:r>
            <a:r>
              <a:rPr lang="cs-CZ" sz="2500" dirty="0">
                <a:cs typeface="Times New Roman" pitchFamily="18" charset="0"/>
              </a:rPr>
              <a:t>pevného </a:t>
            </a:r>
            <a:r>
              <a:rPr lang="cs-CZ" sz="2500" dirty="0" smtClean="0">
                <a:cs typeface="Times New Roman" pitchFamily="18" charset="0"/>
              </a:rPr>
              <a:t>dielektrika nebo v bublinkách </a:t>
            </a:r>
            <a:r>
              <a:rPr lang="cs-CZ" sz="2500" dirty="0">
                <a:cs typeface="Times New Roman" pitchFamily="18" charset="0"/>
              </a:rPr>
              <a:t>kapalných </a:t>
            </a:r>
            <a:r>
              <a:rPr lang="cs-CZ" sz="2500" dirty="0" smtClean="0">
                <a:cs typeface="Times New Roman" pitchFamily="18" charset="0"/>
              </a:rPr>
              <a:t>dielektrik.</a:t>
            </a:r>
            <a:endParaRPr lang="cs-CZ" sz="2500" dirty="0">
              <a:cs typeface="Times New Roman" pitchFamily="18" charset="0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09" r="31139"/>
          <a:stretch/>
        </p:blipFill>
        <p:spPr>
          <a:xfrm>
            <a:off x="914833" y="5008543"/>
            <a:ext cx="2492509" cy="242271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20301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0"/>
            <a:ext cx="10080625" cy="644525"/>
          </a:xfrm>
          <a:prstGeom prst="rect">
            <a:avLst/>
          </a:prstGeom>
          <a:gradFill flip="none" rotWithShape="1">
            <a:gsLst>
              <a:gs pos="0">
                <a:srgbClr val="44769A"/>
              </a:gs>
              <a:gs pos="100000">
                <a:srgbClr val="44769A">
                  <a:lumMod val="85000"/>
                  <a:lumOff val="15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anchor="ctr"/>
          <a:lstStyle/>
          <a:p>
            <a:pPr algn="ctr" defTabSz="10080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bdélník 5"/>
          <p:cNvSpPr/>
          <p:nvPr/>
        </p:nvSpPr>
        <p:spPr>
          <a:xfrm>
            <a:off x="788988" y="669925"/>
            <a:ext cx="9286875" cy="39688"/>
          </a:xfrm>
          <a:prstGeom prst="rect">
            <a:avLst/>
          </a:prstGeom>
          <a:solidFill>
            <a:srgbClr val="FFB44C"/>
          </a:solidFill>
          <a:ln>
            <a:noFill/>
          </a:ln>
          <a:effectLst>
            <a:outerShdw blurRad="1016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anchor="ctr"/>
          <a:lstStyle/>
          <a:p>
            <a:pPr algn="ctr" defTabSz="10080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bdélník 4"/>
          <p:cNvSpPr/>
          <p:nvPr/>
        </p:nvSpPr>
        <p:spPr>
          <a:xfrm>
            <a:off x="0" y="669925"/>
            <a:ext cx="773113" cy="6894513"/>
          </a:xfrm>
          <a:prstGeom prst="rect">
            <a:avLst/>
          </a:prstGeom>
          <a:gradFill flip="none" rotWithShape="1">
            <a:gsLst>
              <a:gs pos="0">
                <a:srgbClr val="44769A">
                  <a:lumMod val="85000"/>
                  <a:lumOff val="15000"/>
                </a:srgbClr>
              </a:gs>
              <a:gs pos="100000">
                <a:srgbClr val="44769A">
                  <a:lumMod val="50000"/>
                  <a:lumOff val="50000"/>
                </a:srgb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270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anchor="ctr"/>
          <a:lstStyle/>
          <a:p>
            <a:pPr algn="ctr" defTabSz="10080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394" name="Text Box 6"/>
          <p:cNvSpPr txBox="1">
            <a:spLocks noChangeArrowheads="1"/>
          </p:cNvSpPr>
          <p:nvPr/>
        </p:nvSpPr>
        <p:spPr bwMode="auto">
          <a:xfrm>
            <a:off x="936625" y="766680"/>
            <a:ext cx="856932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cs-CZ" sz="3000" b="1" dirty="0" smtClean="0">
                <a:solidFill>
                  <a:srgbClr val="44769A"/>
                </a:solidFill>
                <a:cs typeface="Times New Roman" pitchFamily="18" charset="0"/>
              </a:rPr>
              <a:t>Zdánlivý náboj částečných výbojů</a:t>
            </a:r>
            <a:endParaRPr lang="cs-CZ" sz="3000" b="1" dirty="0">
              <a:solidFill>
                <a:srgbClr val="44769A"/>
              </a:solidFill>
              <a:cs typeface="Times New Roman" pitchFamily="18" charset="0"/>
            </a:endParaRPr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6850" y="69850"/>
            <a:ext cx="1263650" cy="503238"/>
          </a:xfrm>
          <a:prstGeom prst="rect">
            <a:avLst/>
          </a:prstGeom>
          <a:effectLst>
            <a:outerShdw blurRad="101600" dist="12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762953" y="1317167"/>
            <a:ext cx="9073008" cy="124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cs-CZ" sz="2500" dirty="0">
                <a:cs typeface="Times New Roman" pitchFamily="18" charset="0"/>
              </a:rPr>
              <a:t>Zdánlivý  náboj </a:t>
            </a:r>
            <a:r>
              <a:rPr lang="cs-CZ" sz="2500" dirty="0" smtClean="0">
                <a:cs typeface="Times New Roman" pitchFamily="18" charset="0"/>
              </a:rPr>
              <a:t>„napodobuje“  </a:t>
            </a:r>
            <a:r>
              <a:rPr lang="cs-CZ" sz="2500" dirty="0">
                <a:cs typeface="Times New Roman" pitchFamily="18" charset="0"/>
              </a:rPr>
              <a:t>výboj  určující  snížení  napětí  na  objektu  při částečném výboji,  který  v  něm vzniká a tvoří část náboje částečného výboje.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ulka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3844592"/>
                  </p:ext>
                </p:extLst>
              </p:nvPr>
            </p:nvGraphicFramePr>
            <p:xfrm>
              <a:off x="1546341" y="2949379"/>
              <a:ext cx="6987941" cy="573850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683681">
                      <a:extLst>
                        <a:ext uri="{9D8B030D-6E8A-4147-A177-3AD203B41FA5}">
                          <a16:colId xmlns:a16="http://schemas.microsoft.com/office/drawing/2014/main" val="4099015204"/>
                        </a:ext>
                      </a:extLst>
                    </a:gridCol>
                    <a:gridCol w="5383794">
                      <a:extLst>
                        <a:ext uri="{9D8B030D-6E8A-4147-A177-3AD203B41FA5}">
                          <a16:colId xmlns:a16="http://schemas.microsoft.com/office/drawing/2014/main" val="3383626962"/>
                        </a:ext>
                      </a:extLst>
                    </a:gridCol>
                    <a:gridCol w="920466">
                      <a:extLst>
                        <a:ext uri="{9D8B030D-6E8A-4147-A177-3AD203B41FA5}">
                          <a16:colId xmlns:a16="http://schemas.microsoft.com/office/drawing/2014/main" val="2375828941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indent="182880" algn="just">
                            <a:lnSpc>
                              <a:spcPct val="95000"/>
                            </a:lnSpc>
                            <a:spcAft>
                              <a:spcPts val="1200"/>
                            </a:spcAft>
                            <a:tabLst>
                              <a:tab pos="182880" algn="l"/>
                            </a:tabLst>
                          </a:pPr>
                          <a:r>
                            <a:rPr lang="en-GB" sz="2800" spc="-5">
                              <a:effectLst/>
                              <a:latin typeface="Times New Roman" panose="02020603050405020304" pitchFamily="18" charset="0"/>
                              <a:ea typeface="MS Mincho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cs-CZ" sz="2800" spc="-5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82880" algn="just">
                            <a:lnSpc>
                              <a:spcPct val="95000"/>
                            </a:lnSpc>
                            <a:spcAft>
                              <a:spcPts val="1200"/>
                            </a:spcAft>
                            <a:tabLst>
                              <a:tab pos="18288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cs-CZ" sz="2800" i="1" spc="-5">
                                        <a:effectLst/>
                                        <a:latin typeface="Cambria Math" panose="02040503050406030204" pitchFamily="18" charset="0"/>
                                        <a:ea typeface="MS Mincho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i="1" spc="-5">
                                        <a:effectLst/>
                                        <a:latin typeface="Cambria Math" panose="02040503050406030204" pitchFamily="18" charset="0"/>
                                        <a:ea typeface="MS Mincho"/>
                                        <a:cs typeface="Times New Roman" panose="02020603050405020304" pitchFamily="18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GB" sz="2800" i="1" spc="-5">
                                        <a:effectLst/>
                                        <a:latin typeface="Cambria Math" panose="02040503050406030204" pitchFamily="18" charset="0"/>
                                        <a:ea typeface="MS Mincho"/>
                                        <a:cs typeface="Times New Roman" panose="020206030504050203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lang="en-GB" sz="2800" i="1" spc="-5">
                                    <a:effectLst/>
                                    <a:latin typeface="Cambria Math" panose="02040503050406030204" pitchFamily="18" charset="0"/>
                                    <a:ea typeface="MS Mincho"/>
                                    <a:cs typeface="Times New Roman" panose="02020603050405020304" pitchFamily="18" charset="0"/>
                                  </a:rPr>
                                  <m:t>≈∆</m:t>
                                </m:r>
                                <m:sSub>
                                  <m:sSubPr>
                                    <m:ctrlPr>
                                      <a:rPr lang="cs-CZ" sz="2800" i="1" spc="-5">
                                        <a:effectLst/>
                                        <a:latin typeface="Cambria Math" panose="02040503050406030204" pitchFamily="18" charset="0"/>
                                        <a:ea typeface="MS Mincho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i="1" spc="-5">
                                        <a:effectLst/>
                                        <a:latin typeface="Cambria Math" panose="02040503050406030204" pitchFamily="18" charset="0"/>
                                        <a:ea typeface="MS Mincho"/>
                                        <a:cs typeface="Times New Roman" panose="020206030504050203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GB" sz="2800" i="1" spc="-5">
                                        <a:effectLst/>
                                        <a:latin typeface="Cambria Math" panose="02040503050406030204" pitchFamily="18" charset="0"/>
                                        <a:ea typeface="MS Mincho"/>
                                        <a:cs typeface="Times New Roman" panose="020206030504050203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lang="en-GB" sz="2800" i="1" spc="-5">
                                    <a:effectLst/>
                                    <a:latin typeface="Cambria Math" panose="02040503050406030204" pitchFamily="18" charset="0"/>
                                    <a:ea typeface="MS Mincho"/>
                                    <a:cs typeface="Times New Roman" panose="020206030504050203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cs-CZ" sz="2800" i="1" spc="-5">
                                        <a:effectLst/>
                                        <a:latin typeface="Cambria Math" panose="02040503050406030204" pitchFamily="18" charset="0"/>
                                        <a:ea typeface="MS Mincho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i="1" spc="-5">
                                        <a:effectLst/>
                                        <a:latin typeface="Cambria Math" panose="02040503050406030204" pitchFamily="18" charset="0"/>
                                        <a:ea typeface="MS Mincho"/>
                                        <a:cs typeface="Times New Roman" panose="020206030504050203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GB" sz="2800" i="1" spc="-5">
                                        <a:effectLst/>
                                        <a:latin typeface="Cambria Math" panose="02040503050406030204" pitchFamily="18" charset="0"/>
                                        <a:ea typeface="MS Mincho"/>
                                        <a:cs typeface="Times New Roman" panose="020206030504050203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lang="en-GB" sz="2800" i="1" spc="-5">
                                    <a:effectLst/>
                                    <a:latin typeface="Cambria Math" panose="02040503050406030204" pitchFamily="18" charset="0"/>
                                    <a:ea typeface="MS Mincho"/>
                                    <a:cs typeface="Times New Roman" panose="02020603050405020304" pitchFamily="18" charset="0"/>
                                  </a:rPr>
                                  <m:t>≈</m:t>
                                </m:r>
                                <m:sSub>
                                  <m:sSubPr>
                                    <m:ctrlPr>
                                      <a:rPr lang="cs-CZ" sz="2800" i="1" spc="-5">
                                        <a:effectLst/>
                                        <a:latin typeface="Cambria Math" panose="02040503050406030204" pitchFamily="18" charset="0"/>
                                        <a:ea typeface="MS Mincho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i="1" spc="-5">
                                        <a:effectLst/>
                                        <a:latin typeface="Cambria Math" panose="02040503050406030204" pitchFamily="18" charset="0"/>
                                        <a:ea typeface="MS Mincho"/>
                                        <a:cs typeface="Times New Roman" panose="020206030504050203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GB" sz="2800" i="1" spc="-5">
                                        <a:effectLst/>
                                        <a:latin typeface="Cambria Math" panose="02040503050406030204" pitchFamily="18" charset="0"/>
                                        <a:ea typeface="MS Mincho"/>
                                        <a:cs typeface="Times New Roman" panose="020206030504050203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GB" sz="2800" i="1" spc="-5">
                                    <a:effectLst/>
                                    <a:latin typeface="Cambria Math" panose="02040503050406030204" pitchFamily="18" charset="0"/>
                                    <a:ea typeface="MS Mincho"/>
                                    <a:cs typeface="Times New Roman" panose="020206030504050203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cs-CZ" sz="2800" i="1" spc="-5">
                                        <a:effectLst/>
                                        <a:latin typeface="Cambria Math" panose="02040503050406030204" pitchFamily="18" charset="0"/>
                                        <a:ea typeface="MS Mincho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i="1" spc="-5">
                                        <a:effectLst/>
                                        <a:latin typeface="Cambria Math" panose="02040503050406030204" pitchFamily="18" charset="0"/>
                                        <a:ea typeface="MS Mincho"/>
                                        <a:cs typeface="Times New Roman" panose="020206030504050203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en-GB" sz="2800" i="1" spc="-5">
                                        <a:effectLst/>
                                        <a:latin typeface="Cambria Math" panose="02040503050406030204" pitchFamily="18" charset="0"/>
                                        <a:ea typeface="MS Mincho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GB" sz="2800" i="1" spc="-5">
                                    <a:effectLst/>
                                    <a:latin typeface="Cambria Math" panose="02040503050406030204" pitchFamily="18" charset="0"/>
                                    <a:ea typeface="MS Mincho"/>
                                    <a:cs typeface="Times New Roman" panose="02020603050405020304" pitchFamily="18" charset="0"/>
                                  </a:rPr>
                                  <m:t>∙</m:t>
                                </m:r>
                                <m:r>
                                  <a:rPr lang="en-GB" sz="2800" i="1" spc="-5">
                                    <a:effectLst/>
                                    <a:latin typeface="Cambria Math" panose="02040503050406030204" pitchFamily="18" charset="0"/>
                                    <a:ea typeface="MS Mincho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  <m:r>
                                  <a:rPr lang="en-GB" sz="2800" i="1" spc="-5">
                                    <a:effectLst/>
                                    <a:latin typeface="Cambria Math" panose="02040503050406030204" pitchFamily="18" charset="0"/>
                                    <a:ea typeface="MS Mincho"/>
                                    <a:cs typeface="Times New Roman" panose="02020603050405020304" pitchFamily="18" charset="0"/>
                                  </a:rPr>
                                  <m:t>∙</m:t>
                                </m:r>
                                <m:sSubSup>
                                  <m:sSubSupPr>
                                    <m:ctrlPr>
                                      <a:rPr lang="cs-CZ" sz="2800" i="1" spc="-5">
                                        <a:effectLst/>
                                        <a:latin typeface="Cambria Math" panose="02040503050406030204" pitchFamily="18" charset="0"/>
                                        <a:ea typeface="MS Mincho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2800" i="1" spc="-5">
                                        <a:effectLst/>
                                        <a:latin typeface="Cambria Math" panose="02040503050406030204" pitchFamily="18" charset="0"/>
                                        <a:ea typeface="MS Mincho"/>
                                        <a:cs typeface="Times New Roman" panose="020206030504050203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GB" sz="2800" i="1" spc="-5">
                                        <a:effectLst/>
                                        <a:latin typeface="Cambria Math" panose="02040503050406030204" pitchFamily="18" charset="0"/>
                                        <a:ea typeface="MS Mincho"/>
                                        <a:cs typeface="Times New Roman" panose="02020603050405020304" pitchFamily="18" charset="0"/>
                                      </a:rPr>
                                      <m:t>𝑏</m:t>
                                    </m:r>
                                  </m:sub>
                                  <m:sup>
                                    <m:r>
                                      <a:rPr lang="en-GB" sz="2800" i="1" spc="-5">
                                        <a:effectLst/>
                                        <a:latin typeface="Cambria Math" panose="02040503050406030204" pitchFamily="18" charset="0"/>
                                        <a:ea typeface="MS Mincho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en-GB" sz="2800" i="1" spc="-5">
                                    <a:effectLst/>
                                    <a:latin typeface="Cambria Math" panose="02040503050406030204" pitchFamily="18" charset="0"/>
                                    <a:ea typeface="MS Mincho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</m:oMath>
                            </m:oMathPara>
                          </a14:m>
                          <a:endParaRPr lang="cs-CZ" sz="2800" spc="-5" dirty="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82880" algn="r">
                            <a:lnSpc>
                              <a:spcPct val="95000"/>
                            </a:lnSpc>
                            <a:spcAft>
                              <a:spcPts val="1200"/>
                            </a:spcAft>
                            <a:tabLst>
                              <a:tab pos="182880" algn="l"/>
                            </a:tabLst>
                          </a:pPr>
                          <a:endParaRPr lang="cs-CZ" sz="2800" spc="-5" dirty="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2023775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ulka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3844592"/>
                  </p:ext>
                </p:extLst>
              </p:nvPr>
            </p:nvGraphicFramePr>
            <p:xfrm>
              <a:off x="1546341" y="2949379"/>
              <a:ext cx="6987941" cy="573850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683681">
                      <a:extLst>
                        <a:ext uri="{9D8B030D-6E8A-4147-A177-3AD203B41FA5}">
                          <a16:colId xmlns:a16="http://schemas.microsoft.com/office/drawing/2014/main" val="4099015204"/>
                        </a:ext>
                      </a:extLst>
                    </a:gridCol>
                    <a:gridCol w="5383794">
                      <a:extLst>
                        <a:ext uri="{9D8B030D-6E8A-4147-A177-3AD203B41FA5}">
                          <a16:colId xmlns:a16="http://schemas.microsoft.com/office/drawing/2014/main" val="3383626962"/>
                        </a:ext>
                      </a:extLst>
                    </a:gridCol>
                    <a:gridCol w="920466">
                      <a:extLst>
                        <a:ext uri="{9D8B030D-6E8A-4147-A177-3AD203B41FA5}">
                          <a16:colId xmlns:a16="http://schemas.microsoft.com/office/drawing/2014/main" val="2375828941"/>
                        </a:ext>
                      </a:extLst>
                    </a:gridCol>
                  </a:tblGrid>
                  <a:tr h="573850">
                    <a:tc>
                      <a:txBody>
                        <a:bodyPr/>
                        <a:lstStyle/>
                        <a:p>
                          <a:pPr indent="182880" algn="just">
                            <a:lnSpc>
                              <a:spcPct val="95000"/>
                            </a:lnSpc>
                            <a:spcAft>
                              <a:spcPts val="1200"/>
                            </a:spcAft>
                            <a:tabLst>
                              <a:tab pos="182880" algn="l"/>
                            </a:tabLst>
                          </a:pPr>
                          <a:r>
                            <a:rPr lang="en-GB" sz="2800" spc="-5">
                              <a:effectLst/>
                              <a:latin typeface="Times New Roman" panose="02020603050405020304" pitchFamily="18" charset="0"/>
                              <a:ea typeface="MS Mincho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cs-CZ" sz="2800" spc="-5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cs-CZ"/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4"/>
                          <a:stretch>
                            <a:fillRect l="-12670" r="-170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182880" algn="r">
                            <a:lnSpc>
                              <a:spcPct val="95000"/>
                            </a:lnSpc>
                            <a:spcAft>
                              <a:spcPts val="1200"/>
                            </a:spcAft>
                            <a:tabLst>
                              <a:tab pos="182880" algn="l"/>
                            </a:tabLst>
                          </a:pPr>
                          <a:endParaRPr lang="cs-CZ" sz="2800" spc="-5" dirty="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20237750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135781" y="3616736"/>
            <a:ext cx="8833148" cy="124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cs-CZ" sz="2500" dirty="0" smtClean="0">
                <a:cs typeface="Times New Roman" pitchFamily="18" charset="0"/>
              </a:rPr>
              <a:t>kde, </a:t>
            </a:r>
            <a:r>
              <a:rPr lang="en-US" sz="2500" i="1" dirty="0" err="1">
                <a:cs typeface="Times New Roman" pitchFamily="18" charset="0"/>
              </a:rPr>
              <a:t>ΔV</a:t>
            </a:r>
            <a:r>
              <a:rPr lang="en-US" sz="2500" i="1" baseline="-25000" dirty="0" err="1">
                <a:cs typeface="Times New Roman" pitchFamily="18" charset="0"/>
              </a:rPr>
              <a:t>c</a:t>
            </a:r>
            <a:r>
              <a:rPr lang="en-US" sz="2500" dirty="0">
                <a:cs typeface="Times New Roman" pitchFamily="18" charset="0"/>
              </a:rPr>
              <a:t> </a:t>
            </a:r>
            <a:r>
              <a:rPr lang="cs-CZ" sz="2500" dirty="0" smtClean="0">
                <a:cs typeface="Times New Roman" pitchFamily="18" charset="0"/>
              </a:rPr>
              <a:t>je napětí na dutince, </a:t>
            </a:r>
            <a:r>
              <a:rPr lang="en-US" sz="2500" i="1" dirty="0" smtClean="0">
                <a:cs typeface="Times New Roman" pitchFamily="18" charset="0"/>
              </a:rPr>
              <a:t>C</a:t>
            </a:r>
            <a:r>
              <a:rPr lang="en-US" sz="2500" i="1" baseline="-25000" dirty="0" smtClean="0">
                <a:cs typeface="Times New Roman" pitchFamily="18" charset="0"/>
              </a:rPr>
              <a:t>c</a:t>
            </a:r>
            <a:r>
              <a:rPr lang="en-US" sz="2500" dirty="0" smtClean="0">
                <a:cs typeface="Times New Roman" pitchFamily="18" charset="0"/>
              </a:rPr>
              <a:t> </a:t>
            </a:r>
            <a:r>
              <a:rPr lang="cs-CZ" sz="2500" dirty="0" smtClean="0">
                <a:cs typeface="Times New Roman" pitchFamily="18" charset="0"/>
              </a:rPr>
              <a:t>je kapacita dutinky</a:t>
            </a:r>
            <a:r>
              <a:rPr lang="en-US" sz="2500" dirty="0" smtClean="0">
                <a:cs typeface="Times New Roman" pitchFamily="18" charset="0"/>
              </a:rPr>
              <a:t>, </a:t>
            </a:r>
            <a:r>
              <a:rPr lang="en-US" sz="2500" i="1" dirty="0" err="1">
                <a:cs typeface="Times New Roman" pitchFamily="18" charset="0"/>
              </a:rPr>
              <a:t>E</a:t>
            </a:r>
            <a:r>
              <a:rPr lang="en-US" sz="2500" i="1" baseline="-25000" dirty="0" err="1">
                <a:cs typeface="Times New Roman" pitchFamily="18" charset="0"/>
              </a:rPr>
              <a:t>i</a:t>
            </a:r>
            <a:r>
              <a:rPr lang="en-US" sz="2500" dirty="0">
                <a:cs typeface="Times New Roman" pitchFamily="18" charset="0"/>
              </a:rPr>
              <a:t> </a:t>
            </a:r>
            <a:r>
              <a:rPr lang="cs-CZ" sz="2500" dirty="0" smtClean="0">
                <a:cs typeface="Times New Roman" pitchFamily="18" charset="0"/>
              </a:rPr>
              <a:t>je intenzita vnitřního el. pole dutinky,</a:t>
            </a:r>
            <a:r>
              <a:rPr lang="en-US" sz="2500" dirty="0" smtClean="0">
                <a:cs typeface="Times New Roman" pitchFamily="18" charset="0"/>
              </a:rPr>
              <a:t> </a:t>
            </a:r>
            <a:r>
              <a:rPr lang="en-US" sz="2500" i="1" dirty="0">
                <a:latin typeface="Symbol" panose="05050102010706020507" pitchFamily="18" charset="2"/>
                <a:cs typeface="Times New Roman" pitchFamily="18" charset="0"/>
              </a:rPr>
              <a:t></a:t>
            </a:r>
            <a:r>
              <a:rPr lang="en-US" sz="2500" i="1" baseline="-25000" dirty="0">
                <a:cs typeface="Times New Roman" pitchFamily="18" charset="0"/>
              </a:rPr>
              <a:t>0</a:t>
            </a:r>
            <a:r>
              <a:rPr lang="en-US" sz="2500" dirty="0">
                <a:cs typeface="Times New Roman" pitchFamily="18" charset="0"/>
              </a:rPr>
              <a:t> </a:t>
            </a:r>
            <a:r>
              <a:rPr lang="cs-CZ" sz="2500" dirty="0" smtClean="0">
                <a:cs typeface="Times New Roman" pitchFamily="18" charset="0"/>
              </a:rPr>
              <a:t>je permitivita vakua a </a:t>
            </a:r>
            <a:r>
              <a:rPr lang="en-US" sz="2500" dirty="0" smtClean="0">
                <a:cs typeface="Times New Roman" pitchFamily="18" charset="0"/>
              </a:rPr>
              <a:t>r</a:t>
            </a:r>
            <a:r>
              <a:rPr lang="cs-CZ" sz="2500" baseline="-25000" dirty="0" smtClean="0">
                <a:cs typeface="Times New Roman" pitchFamily="18" charset="0"/>
              </a:rPr>
              <a:t>b</a:t>
            </a:r>
            <a:r>
              <a:rPr lang="cs-CZ" sz="2500" baseline="30000" dirty="0">
                <a:cs typeface="Times New Roman" pitchFamily="18" charset="0"/>
              </a:rPr>
              <a:t> </a:t>
            </a:r>
            <a:r>
              <a:rPr lang="cs-CZ" sz="2500" dirty="0" smtClean="0">
                <a:cs typeface="Times New Roman" pitchFamily="18" charset="0"/>
              </a:rPr>
              <a:t>je </a:t>
            </a:r>
            <a:r>
              <a:rPr lang="cs-CZ" sz="2500" b="1" dirty="0" smtClean="0">
                <a:cs typeface="Times New Roman" pitchFamily="18" charset="0"/>
              </a:rPr>
              <a:t>poloměr dutinky</a:t>
            </a:r>
            <a:r>
              <a:rPr lang="cs-CZ" sz="2500" dirty="0" smtClean="0">
                <a:cs typeface="Times New Roman" pitchFamily="18" charset="0"/>
              </a:rPr>
              <a:t>.</a:t>
            </a:r>
            <a:endParaRPr lang="cs-CZ" sz="25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1291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none">
        <a:spAutoFit/>
      </a:bodyPr>
      <a:lstStyle>
        <a:defPPr defTabSz="914400" eaLnBrk="1">
          <a:defRPr sz="2400" b="1" dirty="0" err="1">
            <a:latin typeface="Tahoma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19449</TotalTime>
  <Words>1201</Words>
  <Application>Microsoft Office PowerPoint</Application>
  <PresentationFormat>Vlastní</PresentationFormat>
  <Paragraphs>167</Paragraphs>
  <Slides>28</Slides>
  <Notes>27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6" baseType="lpstr">
      <vt:lpstr>Arial</vt:lpstr>
      <vt:lpstr>Calibri</vt:lpstr>
      <vt:lpstr>Cambria Math</vt:lpstr>
      <vt:lpstr>MS Mincho</vt:lpstr>
      <vt:lpstr>Symbol</vt:lpstr>
      <vt:lpstr>Tahoma</vt:lpstr>
      <vt:lpstr>Times New Roman</vt:lpstr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Jan Michalík</dc:creator>
  <cp:lastModifiedBy>Radek Polanský</cp:lastModifiedBy>
  <cp:revision>947</cp:revision>
  <cp:lastPrinted>2011-10-04T09:29:06Z</cp:lastPrinted>
  <dcterms:created xsi:type="dcterms:W3CDTF">2010-10-20T08:17:20Z</dcterms:created>
  <dcterms:modified xsi:type="dcterms:W3CDTF">2019-06-04T09:58:13Z</dcterms:modified>
</cp:coreProperties>
</file>